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Lst>
  <p:notesMasterIdLst>
    <p:notesMasterId r:id="rId27"/>
  </p:notesMasterIdLst>
  <p:handoutMasterIdLst>
    <p:handoutMasterId r:id="rId28"/>
  </p:handoutMasterIdLst>
  <p:sldIdLst>
    <p:sldId id="289" r:id="rId5"/>
    <p:sldId id="294" r:id="rId6"/>
    <p:sldId id="261" r:id="rId7"/>
    <p:sldId id="263" r:id="rId8"/>
    <p:sldId id="296" r:id="rId9"/>
    <p:sldId id="298" r:id="rId10"/>
    <p:sldId id="297" r:id="rId11"/>
    <p:sldId id="305" r:id="rId12"/>
    <p:sldId id="300" r:id="rId13"/>
    <p:sldId id="302" r:id="rId14"/>
    <p:sldId id="307" r:id="rId15"/>
    <p:sldId id="314" r:id="rId16"/>
    <p:sldId id="304" r:id="rId17"/>
    <p:sldId id="308" r:id="rId18"/>
    <p:sldId id="310" r:id="rId19"/>
    <p:sldId id="309" r:id="rId20"/>
    <p:sldId id="313" r:id="rId21"/>
    <p:sldId id="312" r:id="rId22"/>
    <p:sldId id="316" r:id="rId23"/>
    <p:sldId id="315" r:id="rId24"/>
    <p:sldId id="295" r:id="rId25"/>
    <p:sldId id="279" r:id="rId26"/>
  </p:sldIdLst>
  <p:sldSz cx="9144000" cy="6858000" type="screen4x3"/>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87">
          <p15:clr>
            <a:srgbClr val="A4A3A4"/>
          </p15:clr>
        </p15:guide>
        <p15:guide id="2" orient="horz" pos="4209">
          <p15:clr>
            <a:srgbClr val="A4A3A4"/>
          </p15:clr>
        </p15:guide>
        <p15:guide id="3" orient="horz" pos="375">
          <p15:clr>
            <a:srgbClr val="A4A3A4"/>
          </p15:clr>
        </p15:guide>
        <p15:guide id="4" orient="horz" pos="984">
          <p15:clr>
            <a:srgbClr val="A4A3A4"/>
          </p15:clr>
        </p15:guide>
        <p15:guide id="5" orient="horz" pos="1017">
          <p15:clr>
            <a:srgbClr val="A4A3A4"/>
          </p15:clr>
        </p15:guide>
        <p15:guide id="6" orient="horz" pos="3669">
          <p15:clr>
            <a:srgbClr val="A4A3A4"/>
          </p15:clr>
        </p15:guide>
        <p15:guide id="7" pos="332">
          <p15:clr>
            <a:srgbClr val="A4A3A4"/>
          </p15:clr>
        </p15:guide>
        <p15:guide id="8" pos="5418">
          <p15:clr>
            <a:srgbClr val="A4A3A4"/>
          </p15:clr>
        </p15:guide>
        <p15:guide id="9" pos="2773">
          <p15:clr>
            <a:srgbClr val="A4A3A4"/>
          </p15:clr>
        </p15:guide>
        <p15:guide id="10" pos="3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24242"/>
    <a:srgbClr val="8484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90" autoAdjust="0"/>
    <p:restoredTop sz="77376" autoAdjust="0"/>
  </p:normalViewPr>
  <p:slideViewPr>
    <p:cSldViewPr snapToGrid="0" showGuides="1">
      <p:cViewPr varScale="1">
        <p:scale>
          <a:sx n="59" d="100"/>
          <a:sy n="59" d="100"/>
        </p:scale>
        <p:origin x="1434" y="72"/>
      </p:cViewPr>
      <p:guideLst>
        <p:guide orient="horz" pos="3987"/>
        <p:guide orient="horz" pos="4209"/>
        <p:guide orient="horz" pos="375"/>
        <p:guide orient="horz" pos="984"/>
        <p:guide orient="horz" pos="1017"/>
        <p:guide orient="horz" pos="3669"/>
        <p:guide pos="332"/>
        <p:guide pos="5418"/>
        <p:guide pos="2773"/>
        <p:guide pos="3007"/>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9" d="100"/>
          <a:sy n="69" d="100"/>
        </p:scale>
        <p:origin x="-3270"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383D55-1D8E-47F0-8407-8CF902454C52}" type="datetimeFigureOut">
              <a:rPr lang="en-US" smtClean="0"/>
              <a:t>7/7/2017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0D73952-53CB-4D8F-B858-71DE4FE97A36}" type="slidenum">
              <a:rPr lang="en-US" smtClean="0"/>
              <a:t>‹#›</a:t>
            </a:fld>
            <a:endParaRPr lang="en-US" dirty="0"/>
          </a:p>
        </p:txBody>
      </p:sp>
    </p:spTree>
    <p:extLst>
      <p:ext uri="{BB962C8B-B14F-4D97-AF65-F5344CB8AC3E}">
        <p14:creationId xmlns:p14="http://schemas.microsoft.com/office/powerpoint/2010/main" val="3521092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C5454E-9E81-4C99-A91B-42C07507225A}" type="datetimeFigureOut">
              <a:rPr lang="en-US" smtClean="0"/>
              <a:t>7/7/2017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537934-768C-4C37-BAD1-E522F3AEBAF7}" type="slidenum">
              <a:rPr lang="en-US" smtClean="0"/>
              <a:t>‹#›</a:t>
            </a:fld>
            <a:endParaRPr lang="en-US" dirty="0"/>
          </a:p>
        </p:txBody>
      </p:sp>
    </p:spTree>
    <p:extLst>
      <p:ext uri="{BB962C8B-B14F-4D97-AF65-F5344CB8AC3E}">
        <p14:creationId xmlns:p14="http://schemas.microsoft.com/office/powerpoint/2010/main" val="2575975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a:t>
            </a:fld>
            <a:endParaRPr lang="en-US" dirty="0"/>
          </a:p>
        </p:txBody>
      </p:sp>
    </p:spTree>
    <p:extLst>
      <p:ext uri="{BB962C8B-B14F-4D97-AF65-F5344CB8AC3E}">
        <p14:creationId xmlns:p14="http://schemas.microsoft.com/office/powerpoint/2010/main" val="4277364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another</a:t>
            </a:r>
            <a:r>
              <a:rPr lang="en-US" baseline="0" dirty="0" smtClean="0"/>
              <a:t> picture of a female </a:t>
            </a:r>
            <a:r>
              <a:rPr lang="en-US" baseline="0" dirty="0" err="1" smtClean="0"/>
              <a:t>Culex</a:t>
            </a:r>
            <a:r>
              <a:rPr lang="en-US" baseline="0" dirty="0" smtClean="0"/>
              <a:t> </a:t>
            </a:r>
            <a:r>
              <a:rPr lang="en-US" baseline="0" dirty="0" err="1" smtClean="0"/>
              <a:t>tarsalis</a:t>
            </a:r>
            <a:r>
              <a:rPr lang="en-US" baseline="0" dirty="0" smtClean="0"/>
              <a:t>. For this vignette we will be taking a closer look at Cu. </a:t>
            </a:r>
            <a:r>
              <a:rPr lang="en-US" baseline="0" dirty="0" err="1" smtClean="0"/>
              <a:t>Tarsalis</a:t>
            </a:r>
            <a:r>
              <a:rPr lang="en-US" baseline="0" dirty="0" smtClean="0"/>
              <a:t> phenology and range</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12</a:t>
            </a:fld>
            <a:endParaRPr lang="en-US" dirty="0"/>
          </a:p>
        </p:txBody>
      </p:sp>
    </p:spTree>
    <p:extLst>
      <p:ext uri="{BB962C8B-B14F-4D97-AF65-F5344CB8AC3E}">
        <p14:creationId xmlns:p14="http://schemas.microsoft.com/office/powerpoint/2010/main" val="925349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Spikes for both years around august but appears to be a slight offset between both years</a:t>
            </a:r>
          </a:p>
          <a:p>
            <a:pPr marL="171450" indent="-171450">
              <a:buFontTx/>
              <a:buChar char="-"/>
            </a:pPr>
            <a:r>
              <a:rPr lang="en-US" baseline="0" dirty="0" smtClean="0"/>
              <a:t>Sampling Cu. Tars a full month earlier in 2016 than in 2014 which could be something worth investigating</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13</a:t>
            </a:fld>
            <a:endParaRPr lang="en-US" dirty="0"/>
          </a:p>
        </p:txBody>
      </p:sp>
    </p:spTree>
    <p:extLst>
      <p:ext uri="{BB962C8B-B14F-4D97-AF65-F5344CB8AC3E}">
        <p14:creationId xmlns:p14="http://schemas.microsoft.com/office/powerpoint/2010/main" val="97987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Notice how the patterns in max temp over date appear to be relatively similar to the patterns of abundance over date</a:t>
            </a:r>
          </a:p>
          <a:p>
            <a:pPr marL="171450" indent="-171450">
              <a:buFontTx/>
              <a:buChar char="-"/>
            </a:pPr>
            <a:r>
              <a:rPr lang="en-US" dirty="0" smtClean="0"/>
              <a:t>Suggests that these variables</a:t>
            </a:r>
            <a:r>
              <a:rPr lang="en-US" baseline="0" dirty="0" smtClean="0"/>
              <a:t> may be related</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14</a:t>
            </a:fld>
            <a:endParaRPr lang="en-US" dirty="0"/>
          </a:p>
        </p:txBody>
      </p:sp>
    </p:spTree>
    <p:extLst>
      <p:ext uri="{BB962C8B-B14F-4D97-AF65-F5344CB8AC3E}">
        <p14:creationId xmlns:p14="http://schemas.microsoft.com/office/powerpoint/2010/main" val="2273506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And in fact if we plot temperature and species</a:t>
            </a:r>
            <a:r>
              <a:rPr lang="en-US" baseline="0" dirty="0" smtClean="0"/>
              <a:t> richness over date, the two peaks for both graphs appear to be relatively well correlated further cementing our suspicions that </a:t>
            </a:r>
            <a:r>
              <a:rPr lang="en-US" baseline="0" dirty="0" err="1" smtClean="0"/>
              <a:t>culex</a:t>
            </a:r>
            <a:r>
              <a:rPr lang="en-US" baseline="0" dirty="0" smtClean="0"/>
              <a:t> </a:t>
            </a:r>
            <a:r>
              <a:rPr lang="en-US" baseline="0" dirty="0" err="1" smtClean="0"/>
              <a:t>tarsalis</a:t>
            </a:r>
            <a:r>
              <a:rPr lang="en-US" baseline="0" dirty="0" smtClean="0"/>
              <a:t> abundance, temperature, and date could all be related.</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15</a:t>
            </a:fld>
            <a:endParaRPr lang="en-US" dirty="0"/>
          </a:p>
        </p:txBody>
      </p:sp>
    </p:spTree>
    <p:extLst>
      <p:ext uri="{BB962C8B-B14F-4D97-AF65-F5344CB8AC3E}">
        <p14:creationId xmlns:p14="http://schemas.microsoft.com/office/powerpoint/2010/main" val="3841468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Look at </a:t>
            </a:r>
            <a:r>
              <a:rPr lang="en-US" dirty="0" err="1" smtClean="0"/>
              <a:t>Culex</a:t>
            </a:r>
            <a:r>
              <a:rPr lang="en-US" dirty="0" smtClean="0"/>
              <a:t> </a:t>
            </a:r>
            <a:r>
              <a:rPr lang="en-US" dirty="0" err="1" smtClean="0"/>
              <a:t>tarsalis</a:t>
            </a:r>
            <a:r>
              <a:rPr lang="en-US" dirty="0" smtClean="0"/>
              <a:t> sampling on more of a macro scale we can see the range</a:t>
            </a:r>
            <a:r>
              <a:rPr lang="en-US" baseline="0" dirty="0" smtClean="0"/>
              <a:t> of this species change over time. So in 2014 we only found Cu. </a:t>
            </a:r>
            <a:r>
              <a:rPr lang="en-US" baseline="0" dirty="0" err="1" smtClean="0"/>
              <a:t>Tarsalis</a:t>
            </a:r>
            <a:r>
              <a:rPr lang="en-US" baseline="0" dirty="0" smtClean="0"/>
              <a:t> in three domains, but in 2016 we found Cu. </a:t>
            </a:r>
            <a:r>
              <a:rPr lang="en-US" baseline="0" dirty="0" err="1" smtClean="0"/>
              <a:t>Tarsalis</a:t>
            </a:r>
            <a:r>
              <a:rPr lang="en-US" baseline="0" dirty="0" smtClean="0"/>
              <a:t> in five more domains </a:t>
            </a:r>
            <a:r>
              <a:rPr lang="en-US" baseline="0" dirty="0" err="1" smtClean="0"/>
              <a:t>includiong</a:t>
            </a:r>
            <a:r>
              <a:rPr lang="en-US" baseline="0" dirty="0" smtClean="0"/>
              <a:t> D19 in Alaska. This is important because the light blue on the map indicates where Cu. </a:t>
            </a:r>
            <a:r>
              <a:rPr lang="en-US" baseline="0" dirty="0" err="1" smtClean="0"/>
              <a:t>Tarsalis</a:t>
            </a:r>
            <a:r>
              <a:rPr lang="en-US" baseline="0" dirty="0" smtClean="0"/>
              <a:t> is considered to be native and the dark blue is where this species is supposed to be absent. However sampling in 2016 found what could be the first known instance of Cu. </a:t>
            </a:r>
            <a:r>
              <a:rPr lang="en-US" baseline="0" dirty="0" err="1" smtClean="0"/>
              <a:t>Tarsalis</a:t>
            </a:r>
            <a:r>
              <a:rPr lang="en-US" baseline="0" dirty="0" smtClean="0"/>
              <a:t> appearing in Alaska, suggesting that the range of this insect is getting larger. </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16</a:t>
            </a:fld>
            <a:endParaRPr lang="en-US" dirty="0"/>
          </a:p>
        </p:txBody>
      </p:sp>
    </p:spTree>
    <p:extLst>
      <p:ext uri="{BB962C8B-B14F-4D97-AF65-F5344CB8AC3E}">
        <p14:creationId xmlns:p14="http://schemas.microsoft.com/office/powerpoint/2010/main" val="2986668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baseline="0" dirty="0" smtClean="0"/>
              <a:t>For example the association between temperature and species richness could be of interest to ecologists who study climate change, or the appearance of Cu. </a:t>
            </a:r>
            <a:r>
              <a:rPr lang="en-US" baseline="0" dirty="0" err="1" smtClean="0"/>
              <a:t>Tarsalis</a:t>
            </a:r>
            <a:r>
              <a:rPr lang="en-US" baseline="0" dirty="0" smtClean="0"/>
              <a:t> in Alaska could be of interest to epidemiologists, all of which connect back to the core reasons why studying mosquitoes is important. </a:t>
            </a:r>
          </a:p>
          <a:p>
            <a:pPr marL="228600" indent="-228600">
              <a:buAutoNum type="arabicParenR"/>
            </a:pPr>
            <a:r>
              <a:rPr lang="en-US" dirty="0" smtClean="0"/>
              <a:t>However this data tutorial</a:t>
            </a:r>
            <a:r>
              <a:rPr lang="en-US" baseline="0" dirty="0" smtClean="0"/>
              <a:t> provides only a very initial look at both species richness and Julian date of observation for </a:t>
            </a:r>
            <a:r>
              <a:rPr lang="en-US" baseline="0" dirty="0" err="1" smtClean="0"/>
              <a:t>Culex</a:t>
            </a:r>
            <a:r>
              <a:rPr lang="en-US" baseline="0" dirty="0" smtClean="0"/>
              <a:t> </a:t>
            </a:r>
            <a:r>
              <a:rPr lang="en-US" baseline="0" dirty="0" err="1" smtClean="0"/>
              <a:t>tarsalis</a:t>
            </a:r>
            <a:r>
              <a:rPr lang="en-US" baseline="0" dirty="0" smtClean="0"/>
              <a:t>. There’s still more work to be done, but hopefully this data tutorial will eventually give researchers the preliminary tools they need to answer some of these tough but important questions relating to mosquitoes and allow them to engage with NEON data.</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17</a:t>
            </a:fld>
            <a:endParaRPr lang="en-US" dirty="0"/>
          </a:p>
        </p:txBody>
      </p:sp>
    </p:spTree>
    <p:extLst>
      <p:ext uri="{BB962C8B-B14F-4D97-AF65-F5344CB8AC3E}">
        <p14:creationId xmlns:p14="http://schemas.microsoft.com/office/powerpoint/2010/main" val="1260387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pPr/>
              <a:t>22</a:t>
            </a:fld>
            <a:endParaRPr lang="en-US" dirty="0"/>
          </a:p>
        </p:txBody>
      </p:sp>
    </p:spTree>
    <p:extLst>
      <p:ext uri="{BB962C8B-B14F-4D97-AF65-F5344CB8AC3E}">
        <p14:creationId xmlns:p14="http://schemas.microsoft.com/office/powerpoint/2010/main" val="2295468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Vectors for diseases: For example the species</a:t>
            </a:r>
            <a:r>
              <a:rPr lang="en-US" baseline="0" dirty="0" smtClean="0"/>
              <a:t> </a:t>
            </a:r>
            <a:r>
              <a:rPr lang="en-US" baseline="0" dirty="0" err="1" smtClean="0"/>
              <a:t>Culex</a:t>
            </a:r>
            <a:r>
              <a:rPr lang="en-US" baseline="0" dirty="0" smtClean="0"/>
              <a:t> </a:t>
            </a:r>
            <a:r>
              <a:rPr lang="en-US" baseline="0" dirty="0" err="1" smtClean="0"/>
              <a:t>tarsalis</a:t>
            </a:r>
            <a:r>
              <a:rPr lang="en-US" baseline="0" dirty="0" smtClean="0"/>
              <a:t> and </a:t>
            </a:r>
            <a:r>
              <a:rPr lang="en-US" baseline="0" dirty="0" err="1" smtClean="0"/>
              <a:t>Aedes</a:t>
            </a:r>
            <a:r>
              <a:rPr lang="en-US" baseline="0" dirty="0" smtClean="0"/>
              <a:t> </a:t>
            </a:r>
            <a:r>
              <a:rPr lang="en-US" baseline="0" dirty="0" err="1" smtClean="0"/>
              <a:t>Albopictus</a:t>
            </a:r>
            <a:r>
              <a:rPr lang="en-US" baseline="0" dirty="0" smtClean="0"/>
              <a:t>, pictured here, are known to be carriers of WNV. So as the climate and land uses change over time, it is important to study how mosquitoes might react to these changes to aide public health endeavors. In a  recent study by </a:t>
            </a:r>
            <a:r>
              <a:rPr lang="en-US" baseline="0" dirty="0" err="1" smtClean="0"/>
              <a:t>Rochlin</a:t>
            </a:r>
            <a:r>
              <a:rPr lang="en-US" baseline="0" dirty="0" smtClean="0"/>
              <a:t> et al. predicts that as average winter-time temperatures increase and as cities become more densely populated, the range of Ae. </a:t>
            </a:r>
            <a:r>
              <a:rPr lang="en-US" baseline="0" dirty="0" err="1" smtClean="0"/>
              <a:t>albo</a:t>
            </a:r>
            <a:r>
              <a:rPr lang="en-US" baseline="0" dirty="0" smtClean="0"/>
              <a:t> will </a:t>
            </a:r>
            <a:r>
              <a:rPr lang="en-US" baseline="0" dirty="0" err="1" smtClean="0"/>
              <a:t>expland</a:t>
            </a:r>
            <a:r>
              <a:rPr lang="en-US" baseline="0" dirty="0" smtClean="0"/>
              <a:t>, putting a larger number of people at risk for contracting WNV, thus highlighting the importance of studying mosquitoes in relation to human diseases.</a:t>
            </a:r>
          </a:p>
          <a:p>
            <a:pPr marL="171450" indent="-171450">
              <a:buFontTx/>
              <a:buChar char="-"/>
            </a:pPr>
            <a:r>
              <a:rPr lang="en-US" dirty="0" smtClean="0"/>
              <a:t>As outlined in the NEON mosquito</a:t>
            </a:r>
            <a:r>
              <a:rPr lang="en-US" baseline="0" dirty="0" smtClean="0"/>
              <a:t> sampling and design manual by </a:t>
            </a:r>
            <a:r>
              <a:rPr lang="en-US" baseline="0" dirty="0" err="1" smtClean="0"/>
              <a:t>Hoekman</a:t>
            </a:r>
            <a:r>
              <a:rPr lang="en-US" baseline="0" dirty="0" smtClean="0"/>
              <a:t> et al. mosquito are useful as a sentinel taxon because of their developmental sensitivity to changes in temperature and precipitation, as well as their short generation times. </a:t>
            </a:r>
            <a:endParaRPr lang="en-US" dirty="0" smtClean="0"/>
          </a:p>
          <a:p>
            <a:r>
              <a:rPr lang="en-US" dirty="0" smtClean="0"/>
              <a:t>In order for ecologists to explore these important</a:t>
            </a:r>
            <a:r>
              <a:rPr lang="en-US" baseline="0" dirty="0" smtClean="0"/>
              <a:t> issues relating to mosquitoes they need data. And that’s where NEON and my summer research project come in. </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2</a:t>
            </a:fld>
            <a:endParaRPr lang="en-US" dirty="0"/>
          </a:p>
        </p:txBody>
      </p:sp>
    </p:spTree>
    <p:extLst>
      <p:ext uri="{BB962C8B-B14F-4D97-AF65-F5344CB8AC3E}">
        <p14:creationId xmlns:p14="http://schemas.microsoft.com/office/powerpoint/2010/main" val="2486096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diving into the two vignettes I encountered some initial challenges when working with NEON data. </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3</a:t>
            </a:fld>
            <a:endParaRPr lang="en-US" dirty="0"/>
          </a:p>
        </p:txBody>
      </p:sp>
    </p:spTree>
    <p:extLst>
      <p:ext uri="{BB962C8B-B14F-4D97-AF65-F5344CB8AC3E}">
        <p14:creationId xmlns:p14="http://schemas.microsoft.com/office/powerpoint/2010/main" val="433832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4</a:t>
            </a:fld>
            <a:endParaRPr lang="en-US" dirty="0"/>
          </a:p>
        </p:txBody>
      </p:sp>
    </p:spTree>
    <p:extLst>
      <p:ext uri="{BB962C8B-B14F-4D97-AF65-F5344CB8AC3E}">
        <p14:creationId xmlns:p14="http://schemas.microsoft.com/office/powerpoint/2010/main" val="2917460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code to be more readable and larger like in slide 6</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5</a:t>
            </a:fld>
            <a:endParaRPr lang="en-US" dirty="0"/>
          </a:p>
        </p:txBody>
      </p:sp>
    </p:spTree>
    <p:extLst>
      <p:ext uri="{BB962C8B-B14F-4D97-AF65-F5344CB8AC3E}">
        <p14:creationId xmlns:p14="http://schemas.microsoft.com/office/powerpoint/2010/main" val="378860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4530/ 41080</a:t>
            </a:r>
          </a:p>
          <a:p>
            <a:r>
              <a:rPr lang="en-US"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8</a:t>
            </a:fld>
            <a:endParaRPr lang="en-US" dirty="0"/>
          </a:p>
        </p:txBody>
      </p:sp>
    </p:spTree>
    <p:extLst>
      <p:ext uri="{BB962C8B-B14F-4D97-AF65-F5344CB8AC3E}">
        <p14:creationId xmlns:p14="http://schemas.microsoft.com/office/powerpoint/2010/main" val="143128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Clustering around</a:t>
            </a:r>
            <a:r>
              <a:rPr lang="en-US" baseline="0" dirty="0" smtClean="0"/>
              <a:t> 28 to 48 degrees lat. Expected because most sampling occurs on continental </a:t>
            </a:r>
            <a:r>
              <a:rPr lang="en-US" baseline="0" dirty="0" err="1" smtClean="0"/>
              <a:t>u.s</a:t>
            </a:r>
            <a:endParaRPr lang="en-US" baseline="0" dirty="0" smtClean="0"/>
          </a:p>
          <a:p>
            <a:pPr marL="171450" indent="-171450">
              <a:buFontTx/>
              <a:buChar char="-"/>
            </a:pPr>
            <a:r>
              <a:rPr lang="en-US" baseline="0" dirty="0" smtClean="0"/>
              <a:t>More data points for year 2016 than 2014</a:t>
            </a:r>
          </a:p>
          <a:p>
            <a:pPr marL="171450" indent="-171450">
              <a:buFontTx/>
              <a:buChar char="-"/>
            </a:pPr>
            <a:r>
              <a:rPr lang="en-US" baseline="0" dirty="0" smtClean="0"/>
              <a:t>No clear pattern or relationship between species richness and latitude, casts doubt on whether an LDG exists for mosquitoes</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9</a:t>
            </a:fld>
            <a:endParaRPr lang="en-US" dirty="0"/>
          </a:p>
        </p:txBody>
      </p:sp>
    </p:spTree>
    <p:extLst>
      <p:ext uri="{BB962C8B-B14F-4D97-AF65-F5344CB8AC3E}">
        <p14:creationId xmlns:p14="http://schemas.microsoft.com/office/powerpoint/2010/main" val="486222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size bigger and text larger, remove precipitation</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10</a:t>
            </a:fld>
            <a:endParaRPr lang="en-US" dirty="0"/>
          </a:p>
        </p:txBody>
      </p:sp>
    </p:spTree>
    <p:extLst>
      <p:ext uri="{BB962C8B-B14F-4D97-AF65-F5344CB8AC3E}">
        <p14:creationId xmlns:p14="http://schemas.microsoft.com/office/powerpoint/2010/main" val="22838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a:t>
            </a:r>
            <a:r>
              <a:rPr lang="en-US" baseline="0" dirty="0" smtClean="0"/>
              <a:t> color range to reflect continental vs. </a:t>
            </a:r>
            <a:r>
              <a:rPr lang="en-US" baseline="0" dirty="0" err="1" smtClean="0"/>
              <a:t>alska</a:t>
            </a:r>
            <a:r>
              <a:rPr lang="en-US" baseline="0" dirty="0" smtClean="0"/>
              <a:t> and Puerto </a:t>
            </a:r>
            <a:r>
              <a:rPr lang="en-US" baseline="0" dirty="0" err="1" smtClean="0"/>
              <a:t>rico</a:t>
            </a:r>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t>11</a:t>
            </a:fld>
            <a:endParaRPr lang="en-US" dirty="0"/>
          </a:p>
        </p:txBody>
      </p:sp>
    </p:spTree>
    <p:extLst>
      <p:ext uri="{BB962C8B-B14F-4D97-AF65-F5344CB8AC3E}">
        <p14:creationId xmlns:p14="http://schemas.microsoft.com/office/powerpoint/2010/main" val="972177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image" Target="../media/image6.jpe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4" cstate="print">
            <a:extLst>
              <a:ext uri="{28A0092B-C50C-407E-A947-70E740481C1C}">
                <a14:useLocalDpi xmlns:a14="http://schemas.microsoft.com/office/drawing/2010/main" val="0"/>
              </a:ext>
            </a:extLst>
          </a:blip>
          <a:srcRect r="4406"/>
          <a:stretch/>
        </p:blipFill>
        <p:spPr>
          <a:xfrm>
            <a:off x="-1" y="2"/>
            <a:ext cx="9144001" cy="6376987"/>
          </a:xfrm>
          <a:prstGeom prst="rect">
            <a:avLst/>
          </a:prstGeom>
        </p:spPr>
      </p:pic>
      <p:sp>
        <p:nvSpPr>
          <p:cNvPr id="16" name="Rectangle 15"/>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8038493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7/7/2017</a:t>
            </a:fld>
            <a:endParaRPr lang="en-US" dirty="0"/>
          </a:p>
        </p:txBody>
      </p:sp>
      <p:sp>
        <p:nvSpPr>
          <p:cNvPr id="12"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3"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
        <p:nvSpPr>
          <p:cNvPr id="20" name="Rectangle 19"/>
          <p:cNvSpPr/>
          <p:nvPr/>
        </p:nvSpPr>
        <p:spPr bwMode="gray">
          <a:xfrm>
            <a:off x="0" y="3483864"/>
            <a:ext cx="9144000" cy="2386584"/>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7" name="TextBox 16"/>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8" name="TextBox 17"/>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operated by Battelle</a:t>
            </a:r>
            <a:endParaRPr lang="en-US" sz="1000" i="1" dirty="0">
              <a:solidFill>
                <a:schemeClr val="bg1"/>
              </a:solidFill>
            </a:endParaRPr>
          </a:p>
        </p:txBody>
      </p:sp>
    </p:spTree>
    <p:extLst>
      <p:ext uri="{BB962C8B-B14F-4D97-AF65-F5344CB8AC3E}">
        <p14:creationId xmlns:p14="http://schemas.microsoft.com/office/powerpoint/2010/main" val="1501674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9" name="Rectangle 18"/>
          <p:cNvSpPr/>
          <p:nvPr userDrawn="1"/>
        </p:nvSpPr>
        <p:spPr bwMode="gray">
          <a:xfrm>
            <a:off x="0" y="0"/>
            <a:ext cx="9144000" cy="6072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userDrawn="1"/>
        </p:nvSpPr>
        <p:spPr bwMode="gray">
          <a:xfrm>
            <a:off x="0" y="5918944"/>
            <a:ext cx="9144000" cy="50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userDrawn="1"/>
        </p:nvSpPr>
        <p:spPr bwMode="gray">
          <a:xfrm>
            <a:off x="0" y="5717789"/>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userDrawn="1"/>
        </p:nvSpPr>
        <p:spPr bwMode="gray">
          <a:xfrm>
            <a:off x="0" y="6012657"/>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 name="Subtitle 2"/>
          <p:cNvSpPr>
            <a:spLocks noGrp="1"/>
          </p:cNvSpPr>
          <p:nvPr>
            <p:ph type="subTitle" idx="1" hasCustomPrompt="1"/>
          </p:nvPr>
        </p:nvSpPr>
        <p:spPr bwMode="gray">
          <a:xfrm>
            <a:off x="466344" y="3328416"/>
            <a:ext cx="8211312" cy="1329267"/>
          </a:xfrm>
        </p:spPr>
        <p:txBody>
          <a:bodyPr>
            <a:noAutofit/>
          </a:bodyPr>
          <a:lstStyle>
            <a:lvl1pPr marL="0" indent="0" algn="l">
              <a:buNone/>
              <a:defRPr sz="1800" cap="none"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7" name="Title 16"/>
          <p:cNvSpPr>
            <a:spLocks noGrp="1"/>
          </p:cNvSpPr>
          <p:nvPr>
            <p:ph type="title" hasCustomPrompt="1"/>
          </p:nvPr>
        </p:nvSpPr>
        <p:spPr bwMode="gray">
          <a:xfrm>
            <a:off x="466344" y="1972855"/>
            <a:ext cx="8211312" cy="1165224"/>
          </a:xfrm>
        </p:spPr>
        <p:txBody>
          <a:bodyPr anchor="b" anchorCtr="0"/>
          <a:lstStyle>
            <a:lvl1pPr>
              <a:defRPr b="0" cap="none" baseline="0">
                <a:solidFill>
                  <a:schemeClr val="bg1"/>
                </a:solidFill>
              </a:defRPr>
            </a:lvl1pPr>
          </a:lstStyle>
          <a:p>
            <a:r>
              <a:rPr lang="en-US" dirty="0"/>
              <a:t>Click to insert section header</a:t>
            </a:r>
          </a:p>
        </p:txBody>
      </p:sp>
      <p:sp>
        <p:nvSpPr>
          <p:cNvPr id="11"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7/7/2017</a:t>
            </a:fld>
            <a:endParaRPr lang="en-US" dirty="0"/>
          </a:p>
        </p:txBody>
      </p:sp>
      <p:sp>
        <p:nvSpPr>
          <p:cNvPr id="12"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3"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563911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grpSp>
        <p:nvGrpSpPr>
          <p:cNvPr id="22" name="Group 21"/>
          <p:cNvGrpSpPr/>
          <p:nvPr userDrawn="1"/>
        </p:nvGrpSpPr>
        <p:grpSpPr>
          <a:xfrm>
            <a:off x="453543" y="3563772"/>
            <a:ext cx="8236914" cy="45719"/>
            <a:chOff x="453543" y="3563772"/>
            <a:chExt cx="8236914" cy="45719"/>
          </a:xfrm>
        </p:grpSpPr>
        <p:sp>
          <p:nvSpPr>
            <p:cNvPr id="24" name="Rectangle 23"/>
            <p:cNvSpPr/>
            <p:nvPr/>
          </p:nvSpPr>
          <p:spPr bwMode="auto">
            <a:xfrm flipH="1">
              <a:off x="4572000" y="3563772"/>
              <a:ext cx="4118457" cy="45719"/>
            </a:xfrm>
            <a:prstGeom prst="rect">
              <a:avLst/>
            </a:prstGeom>
            <a:gradFill flip="none" rotWithShape="1">
              <a:gsLst>
                <a:gs pos="0">
                  <a:schemeClr val="bg1"/>
                </a:gs>
                <a:gs pos="79000">
                  <a:schemeClr val="bg2"/>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6" name="Rectangle 25"/>
            <p:cNvSpPr/>
            <p:nvPr/>
          </p:nvSpPr>
          <p:spPr bwMode="auto">
            <a:xfrm flipH="1">
              <a:off x="453543" y="3563772"/>
              <a:ext cx="4118457" cy="45719"/>
            </a:xfrm>
            <a:prstGeom prst="rect">
              <a:avLst/>
            </a:prstGeom>
            <a:gradFill flip="none" rotWithShape="1">
              <a:gsLst>
                <a:gs pos="0">
                  <a:schemeClr val="bg1"/>
                </a:gs>
                <a:gs pos="79000">
                  <a:schemeClr val="bg2"/>
                </a:gs>
              </a:gsLst>
              <a:lin ang="108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grpSp>
        <p:nvGrpSpPr>
          <p:cNvPr id="27" name="Group 26"/>
          <p:cNvGrpSpPr/>
          <p:nvPr userDrawn="1"/>
        </p:nvGrpSpPr>
        <p:grpSpPr>
          <a:xfrm>
            <a:off x="4547705" y="1233839"/>
            <a:ext cx="48589" cy="4822179"/>
            <a:chOff x="4547705" y="1233839"/>
            <a:chExt cx="48589" cy="4822179"/>
          </a:xfrm>
        </p:grpSpPr>
        <p:sp>
          <p:nvSpPr>
            <p:cNvPr id="32" name="Rectangle 31"/>
            <p:cNvSpPr/>
            <p:nvPr/>
          </p:nvSpPr>
          <p:spPr bwMode="auto">
            <a:xfrm rot="5400000" flipH="1">
              <a:off x="3366455" y="4826179"/>
              <a:ext cx="2411089" cy="48589"/>
            </a:xfrm>
            <a:prstGeom prst="rect">
              <a:avLst/>
            </a:prstGeom>
            <a:gradFill flip="none" rotWithShape="1">
              <a:gsLst>
                <a:gs pos="0">
                  <a:schemeClr val="bg1"/>
                </a:gs>
                <a:gs pos="79000">
                  <a:schemeClr val="bg2"/>
                </a:gs>
              </a:gsLst>
              <a:lin ang="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33" name="Rectangle 32"/>
            <p:cNvSpPr/>
            <p:nvPr/>
          </p:nvSpPr>
          <p:spPr bwMode="auto">
            <a:xfrm rot="5400000" flipH="1">
              <a:off x="3366455" y="2415089"/>
              <a:ext cx="2411089" cy="48589"/>
            </a:xfrm>
            <a:prstGeom prst="rect">
              <a:avLst/>
            </a:prstGeom>
            <a:gradFill flip="none" rotWithShape="1">
              <a:gsLst>
                <a:gs pos="0">
                  <a:schemeClr val="bg1"/>
                </a:gs>
                <a:gs pos="79000">
                  <a:schemeClr val="bg2"/>
                </a:gs>
              </a:gsLst>
              <a:lin ang="108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sp>
        <p:nvSpPr>
          <p:cNvPr id="4" name="Content Placeholder 3"/>
          <p:cNvSpPr>
            <a:spLocks noGrp="1"/>
          </p:cNvSpPr>
          <p:nvPr>
            <p:ph sz="half" idx="2" hasCustomPrompt="1"/>
          </p:nvPr>
        </p:nvSpPr>
        <p:spPr>
          <a:xfrm>
            <a:off x="466344" y="1865376"/>
            <a:ext cx="3857625" cy="1664208"/>
          </a:xfrm>
        </p:spPr>
        <p:txBody>
          <a:bodyPr>
            <a:noAutofit/>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6" name="Content Placeholder 5"/>
          <p:cNvSpPr>
            <a:spLocks noGrp="1"/>
          </p:cNvSpPr>
          <p:nvPr>
            <p:ph sz="quarter" idx="4" hasCustomPrompt="1"/>
          </p:nvPr>
        </p:nvSpPr>
        <p:spPr>
          <a:xfrm>
            <a:off x="4828032" y="1865376"/>
            <a:ext cx="3858768" cy="1664208"/>
          </a:xfrm>
        </p:spPr>
        <p:txBody>
          <a:bodyPr>
            <a:noAutofit/>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23" name="Text Placeholder 22"/>
          <p:cNvSpPr>
            <a:spLocks noGrp="1"/>
          </p:cNvSpPr>
          <p:nvPr userDrawn="1">
            <p:ph type="body" sz="quarter" idx="13" hasCustomPrompt="1"/>
          </p:nvPr>
        </p:nvSpPr>
        <p:spPr>
          <a:xfrm>
            <a:off x="466344" y="4169664"/>
            <a:ext cx="3857625" cy="1660672"/>
          </a:xfrm>
        </p:spPr>
        <p:txBody>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spcAft>
                <a:spcPts val="0"/>
              </a:spcAft>
              <a:defRPr sz="1200"/>
            </a:lvl5pPr>
          </a:lstStyle>
          <a:p>
            <a:pPr lvl="0"/>
            <a:r>
              <a:rPr lang="en-US" dirty="0"/>
              <a:t>Click to edit master text styles</a:t>
            </a:r>
          </a:p>
          <a:p>
            <a:pPr lvl="1"/>
            <a:r>
              <a:rPr lang="en-US" dirty="0"/>
              <a:t>Second level</a:t>
            </a:r>
          </a:p>
          <a:p>
            <a:pPr lvl="2"/>
            <a:r>
              <a:rPr lang="en-US" dirty="0"/>
              <a:t>Third level</a:t>
            </a:r>
          </a:p>
        </p:txBody>
      </p:sp>
      <p:sp>
        <p:nvSpPr>
          <p:cNvPr id="25" name="Text Placeholder 24"/>
          <p:cNvSpPr>
            <a:spLocks noGrp="1"/>
          </p:cNvSpPr>
          <p:nvPr userDrawn="1">
            <p:ph type="body" sz="quarter" idx="14" hasCustomPrompt="1"/>
          </p:nvPr>
        </p:nvSpPr>
        <p:spPr>
          <a:xfrm>
            <a:off x="4828032" y="4169664"/>
            <a:ext cx="3858768" cy="1664208"/>
          </a:xfrm>
        </p:spPr>
        <p:txBody>
          <a:bodyPr/>
          <a:lstStyle>
            <a:lvl1pPr marL="171450" indent="-171450">
              <a:spcAft>
                <a:spcPts val="0"/>
              </a:spcAft>
              <a:defRPr sz="1600">
                <a:solidFill>
                  <a:schemeClr val="tx1"/>
                </a:solidFill>
              </a:defRPr>
            </a:lvl1pPr>
            <a:lvl2pPr>
              <a:spcAft>
                <a:spcPts val="0"/>
              </a:spcAft>
              <a:defRPr sz="1400">
                <a:solidFill>
                  <a:schemeClr val="tx1"/>
                </a:solidFill>
              </a:defRPr>
            </a:lvl2pPr>
            <a:lvl3pPr>
              <a:spcAft>
                <a:spcPts val="0"/>
              </a:spcAft>
              <a:defRPr sz="1200">
                <a:solidFill>
                  <a:schemeClr val="tx1"/>
                </a:solidFill>
              </a:defRPr>
            </a:lvl3pPr>
            <a:lvl4pPr>
              <a:spcAft>
                <a:spcPts val="0"/>
              </a:spcAft>
              <a:defRPr sz="1200"/>
            </a:lvl4pPr>
            <a:lvl5pPr>
              <a:spcAft>
                <a:spcPts val="0"/>
              </a:spcAft>
              <a:defRPr sz="1200"/>
            </a:lvl5pPr>
          </a:lstStyle>
          <a:p>
            <a:pPr lvl="0"/>
            <a:r>
              <a:rPr lang="en-US" dirty="0"/>
              <a:t>Click to edit master text styles</a:t>
            </a:r>
          </a:p>
          <a:p>
            <a:pPr lvl="1"/>
            <a:r>
              <a:rPr lang="en-US" dirty="0"/>
              <a:t>Second level</a:t>
            </a:r>
          </a:p>
          <a:p>
            <a:pPr lvl="2"/>
            <a:r>
              <a:rPr lang="en-US" dirty="0"/>
              <a:t>Third level</a:t>
            </a:r>
          </a:p>
        </p:txBody>
      </p:sp>
      <p:sp>
        <p:nvSpPr>
          <p:cNvPr id="28" name="Title 27"/>
          <p:cNvSpPr>
            <a:spLocks noGrp="1"/>
          </p:cNvSpPr>
          <p:nvPr userDrawn="1">
            <p:ph type="title" hasCustomPrompt="1"/>
          </p:nvPr>
        </p:nvSpPr>
        <p:spPr/>
        <p:txBody>
          <a:bodyPr>
            <a:normAutofit/>
          </a:bodyPr>
          <a:lstStyle>
            <a:lvl1pPr>
              <a:defRPr/>
            </a:lvl1pPr>
          </a:lstStyle>
          <a:p>
            <a:r>
              <a:rPr lang="en-US" dirty="0"/>
              <a:t>Click to edit master title style</a:t>
            </a:r>
          </a:p>
        </p:txBody>
      </p:sp>
      <p:sp>
        <p:nvSpPr>
          <p:cNvPr id="40" name="Text Placeholder 39"/>
          <p:cNvSpPr>
            <a:spLocks noGrp="1"/>
          </p:cNvSpPr>
          <p:nvPr userDrawn="1">
            <p:ph type="body" sz="quarter" idx="18"/>
          </p:nvPr>
        </p:nvSpPr>
        <p:spPr>
          <a:xfrm>
            <a:off x="466344" y="1481328"/>
            <a:ext cx="3858820"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1" name="Text Placeholder 39"/>
          <p:cNvSpPr>
            <a:spLocks noGrp="1"/>
          </p:cNvSpPr>
          <p:nvPr userDrawn="1">
            <p:ph type="body" sz="quarter" idx="19"/>
          </p:nvPr>
        </p:nvSpPr>
        <p:spPr>
          <a:xfrm>
            <a:off x="4828032" y="1481328"/>
            <a:ext cx="3858768"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2" name="Text Placeholder 39"/>
          <p:cNvSpPr>
            <a:spLocks noGrp="1"/>
          </p:cNvSpPr>
          <p:nvPr userDrawn="1">
            <p:ph type="body" sz="quarter" idx="20"/>
          </p:nvPr>
        </p:nvSpPr>
        <p:spPr>
          <a:xfrm>
            <a:off x="466344" y="3767328"/>
            <a:ext cx="3860479"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43" name="Text Placeholder 39"/>
          <p:cNvSpPr>
            <a:spLocks noGrp="1"/>
          </p:cNvSpPr>
          <p:nvPr userDrawn="1">
            <p:ph type="body" sz="quarter" idx="21"/>
          </p:nvPr>
        </p:nvSpPr>
        <p:spPr>
          <a:xfrm>
            <a:off x="4828032" y="3767328"/>
            <a:ext cx="3858768" cy="304676"/>
          </a:xfrm>
        </p:spPr>
        <p:txBody>
          <a:bodyPr/>
          <a:lstStyle>
            <a:lvl1pPr marL="0" indent="0">
              <a:spcBef>
                <a:spcPts val="0"/>
              </a:spcBef>
              <a:spcAft>
                <a:spcPts val="0"/>
              </a:spcAft>
              <a:buNone/>
              <a:defRPr sz="2000" b="1">
                <a:solidFill>
                  <a:schemeClr val="accent2"/>
                </a:solidFill>
              </a:defRPr>
            </a:lvl1pPr>
            <a:lvl2pPr marL="287337" indent="0">
              <a:buNone/>
              <a:defRPr b="1">
                <a:solidFill>
                  <a:schemeClr val="accent2"/>
                </a:solidFill>
              </a:defRPr>
            </a:lvl2pPr>
            <a:lvl3pPr marL="515938" indent="0">
              <a:buNone/>
              <a:defRPr b="1">
                <a:solidFill>
                  <a:schemeClr val="accent2"/>
                </a:solidFill>
              </a:defRPr>
            </a:lvl3pPr>
            <a:lvl4pPr marL="742950" indent="0">
              <a:buNone/>
              <a:defRPr b="1">
                <a:solidFill>
                  <a:schemeClr val="accent2"/>
                </a:solidFill>
              </a:defRPr>
            </a:lvl4pPr>
            <a:lvl5pPr marL="973138" indent="0">
              <a:buNone/>
              <a:defRPr b="1">
                <a:solidFill>
                  <a:schemeClr val="accent2"/>
                </a:solidFill>
              </a:defRPr>
            </a:lvl5pPr>
          </a:lstStyle>
          <a:p>
            <a:pPr lvl="0"/>
            <a:r>
              <a:rPr lang="en-US" smtClean="0"/>
              <a:t>Edit Master text styles</a:t>
            </a:r>
          </a:p>
        </p:txBody>
      </p:sp>
      <p:sp>
        <p:nvSpPr>
          <p:cNvPr id="20" name="Date Placeholder 3"/>
          <p:cNvSpPr>
            <a:spLocks noGrp="1"/>
          </p:cNvSpPr>
          <p:nvPr>
            <p:ph type="dt" sz="half" idx="2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7/7/2017</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34" name="Slide Number Placeholder 5"/>
          <p:cNvSpPr>
            <a:spLocks noGrp="1"/>
          </p:cNvSpPr>
          <p:nvPr>
            <p:ph type="sldNum" sz="quarter" idx="23"/>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194640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466344" y="1481328"/>
            <a:ext cx="3931920" cy="338328"/>
          </a:xfrm>
        </p:spPr>
        <p:txBody>
          <a:bodyPr anchor="b">
            <a:noAutofit/>
          </a:bodyPr>
          <a:lstStyle>
            <a:lvl1pPr marL="0" indent="0">
              <a:spcBef>
                <a:spcPts val="0"/>
              </a:spcBef>
              <a:spcAft>
                <a:spcPts val="0"/>
              </a:spcAft>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Insert title</a:t>
            </a:r>
          </a:p>
        </p:txBody>
      </p:sp>
      <p:sp>
        <p:nvSpPr>
          <p:cNvPr id="4" name="Content Placeholder 3"/>
          <p:cNvSpPr>
            <a:spLocks noGrp="1"/>
          </p:cNvSpPr>
          <p:nvPr>
            <p:ph sz="half" idx="2" hasCustomPrompt="1"/>
          </p:nvPr>
        </p:nvSpPr>
        <p:spPr>
          <a:xfrm>
            <a:off x="466344" y="1892808"/>
            <a:ext cx="3931920" cy="4206240"/>
          </a:xfrm>
        </p:spPr>
        <p:txBody>
          <a:bodyPr>
            <a:no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3" hasCustomPrompt="1"/>
          </p:nvPr>
        </p:nvSpPr>
        <p:spPr>
          <a:xfrm>
            <a:off x="4773613" y="1481328"/>
            <a:ext cx="3904488" cy="347472"/>
          </a:xfrm>
        </p:spPr>
        <p:txBody>
          <a:bodyPr anchor="b">
            <a:noAutofit/>
          </a:bodyPr>
          <a:lstStyle>
            <a:lvl1pPr marL="0" indent="0">
              <a:spcBef>
                <a:spcPts val="0"/>
              </a:spcBef>
              <a:spcAft>
                <a:spcPts val="0"/>
              </a:spcAft>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Insert title</a:t>
            </a:r>
          </a:p>
        </p:txBody>
      </p:sp>
      <p:sp>
        <p:nvSpPr>
          <p:cNvPr id="6" name="Content Placeholder 5"/>
          <p:cNvSpPr>
            <a:spLocks noGrp="1"/>
          </p:cNvSpPr>
          <p:nvPr>
            <p:ph sz="quarter" idx="4" hasCustomPrompt="1"/>
          </p:nvPr>
        </p:nvSpPr>
        <p:spPr>
          <a:xfrm>
            <a:off x="4773613" y="1892808"/>
            <a:ext cx="3904488" cy="4206240"/>
          </a:xfrm>
        </p:spPr>
        <p:txBody>
          <a:bodyPr>
            <a:no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Date Placeholder 3"/>
          <p:cNvSpPr>
            <a:spLocks noGrp="1"/>
          </p:cNvSpPr>
          <p:nvPr>
            <p:ph type="dt" sz="half" idx="10"/>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7/7/2017</a:t>
            </a:fld>
            <a:endParaRPr lang="en-US" dirty="0"/>
          </a:p>
        </p:txBody>
      </p:sp>
      <p:sp>
        <p:nvSpPr>
          <p:cNvPr id="11" name="Footer Placeholder 4"/>
          <p:cNvSpPr>
            <a:spLocks noGrp="1"/>
          </p:cNvSpPr>
          <p:nvPr>
            <p:ph type="ftr" sz="quarter" idx="11"/>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2" name="Slide Number Placeholder 5"/>
          <p:cNvSpPr>
            <a:spLocks noGrp="1"/>
          </p:cNvSpPr>
          <p:nvPr>
            <p:ph type="sldNum" sz="quarter" idx="12"/>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4261962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466344" y="1481328"/>
            <a:ext cx="3931920" cy="373895"/>
          </a:xfrm>
        </p:spPr>
        <p:txBody>
          <a:bodyPr anchor="t" anchorCtr="0">
            <a:noAutofit/>
          </a:bodyPr>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66344" y="1901952"/>
            <a:ext cx="3931920" cy="466736"/>
          </a:xfrm>
        </p:spPr>
        <p:txBody>
          <a:bodyPr anchor="t" anchorCtr="0">
            <a:noAutofit/>
          </a:bodyPr>
          <a:lstStyle>
            <a:lvl1pPr marL="0" indent="0">
              <a:buNone/>
              <a:defRPr sz="180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5" name="Text Placeholder 4"/>
          <p:cNvSpPr>
            <a:spLocks noGrp="1"/>
          </p:cNvSpPr>
          <p:nvPr>
            <p:ph type="body" sz="quarter" idx="3" hasCustomPrompt="1"/>
          </p:nvPr>
        </p:nvSpPr>
        <p:spPr>
          <a:xfrm>
            <a:off x="4775249" y="1481328"/>
            <a:ext cx="3904488" cy="373895"/>
          </a:xfrm>
        </p:spPr>
        <p:txBody>
          <a:bodyPr anchor="t" anchorCtr="0">
            <a:noAutofit/>
          </a:bodyPr>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4775249" y="1901952"/>
            <a:ext cx="3904488" cy="466736"/>
          </a:xfrm>
        </p:spPr>
        <p:txBody>
          <a:bodyPr anchor="t" anchorCtr="0">
            <a:noAutofit/>
          </a:bodyPr>
          <a:lstStyle>
            <a:lvl1pPr marL="0" indent="0">
              <a:buNone/>
              <a:defRPr sz="180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13" name="Chart Placeholder 12"/>
          <p:cNvSpPr>
            <a:spLocks noGrp="1"/>
          </p:cNvSpPr>
          <p:nvPr>
            <p:ph type="chart" sz="quarter" idx="13"/>
          </p:nvPr>
        </p:nvSpPr>
        <p:spPr>
          <a:xfrm>
            <a:off x="466344" y="2377440"/>
            <a:ext cx="3931920" cy="3703320"/>
          </a:xfrm>
        </p:spPr>
        <p:txBody>
          <a:bodyPr anchor="t" anchorCtr="0"/>
          <a:lstStyle>
            <a:lvl1pPr marL="0" indent="0">
              <a:buNone/>
              <a:defRPr sz="1800">
                <a:solidFill>
                  <a:schemeClr val="tx1"/>
                </a:solidFill>
              </a:defRPr>
            </a:lvl1pPr>
          </a:lstStyle>
          <a:p>
            <a:r>
              <a:rPr lang="en-US" smtClean="0"/>
              <a:t>Click icon to add chart</a:t>
            </a:r>
            <a:endParaRPr lang="en-US" dirty="0"/>
          </a:p>
        </p:txBody>
      </p:sp>
      <p:sp>
        <p:nvSpPr>
          <p:cNvPr id="15" name="Chart Placeholder 14"/>
          <p:cNvSpPr>
            <a:spLocks noGrp="1"/>
          </p:cNvSpPr>
          <p:nvPr>
            <p:ph type="chart" sz="quarter" idx="14"/>
          </p:nvPr>
        </p:nvSpPr>
        <p:spPr>
          <a:xfrm>
            <a:off x="4773613" y="2377440"/>
            <a:ext cx="3904488" cy="3694176"/>
          </a:xfrm>
        </p:spPr>
        <p:txBody>
          <a:bodyPr anchor="t" anchorCtr="0"/>
          <a:lstStyle>
            <a:lvl1pPr marL="0" indent="0">
              <a:buNone/>
              <a:defRPr sz="1800">
                <a:solidFill>
                  <a:schemeClr val="tx1"/>
                </a:solidFill>
              </a:defRPr>
            </a:lvl1pPr>
          </a:lstStyle>
          <a:p>
            <a:r>
              <a:rPr lang="en-US" smtClean="0"/>
              <a:t>Click icon to add chart</a:t>
            </a:r>
            <a:endParaRPr lang="en-US" dirty="0"/>
          </a:p>
        </p:txBody>
      </p:sp>
      <p:sp>
        <p:nvSpPr>
          <p:cNvPr id="12" name="Date Placeholder 3"/>
          <p:cNvSpPr>
            <a:spLocks noGrp="1"/>
          </p:cNvSpPr>
          <p:nvPr>
            <p:ph type="dt" sz="half" idx="15"/>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7/7/2017</a:t>
            </a:fld>
            <a:endParaRPr lang="en-US" dirty="0"/>
          </a:p>
        </p:txBody>
      </p:sp>
      <p:sp>
        <p:nvSpPr>
          <p:cNvPr id="14" name="Footer Placeholder 4"/>
          <p:cNvSpPr>
            <a:spLocks noGrp="1"/>
          </p:cNvSpPr>
          <p:nvPr>
            <p:ph type="ftr" sz="quarter" idx="16"/>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6" name="Slide Number Placeholder 5"/>
          <p:cNvSpPr>
            <a:spLocks noGrp="1"/>
          </p:cNvSpPr>
          <p:nvPr>
            <p:ph type="sldNum" sz="quarter" idx="17"/>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76524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6"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7/7/2017</a:t>
            </a:fld>
            <a:endParaRPr lang="en-US" dirty="0"/>
          </a:p>
        </p:txBody>
      </p:sp>
      <p:sp>
        <p:nvSpPr>
          <p:cNvPr id="7"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8"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489411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7/7/2017</a:t>
            </a:fld>
            <a:endParaRPr lang="en-US" dirty="0"/>
          </a:p>
        </p:txBody>
      </p:sp>
      <p:sp>
        <p:nvSpPr>
          <p:cNvPr id="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1334372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losing Slide with Imag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t="20119" b="20415"/>
          <a:stretch/>
        </p:blipFill>
        <p:spPr>
          <a:xfrm>
            <a:off x="-2" y="-1"/>
            <a:ext cx="9144000" cy="3623715"/>
          </a:xfrm>
          <a:prstGeom prst="rect">
            <a:avLst/>
          </a:prstGeom>
        </p:spPr>
      </p:pic>
      <p:sp>
        <p:nvSpPr>
          <p:cNvPr id="27" name="Rectangle 26"/>
          <p:cNvSpPr/>
          <p:nvPr userDrawn="1"/>
        </p:nvSpPr>
        <p:spPr bwMode="white">
          <a:xfrm>
            <a:off x="0" y="3429000"/>
            <a:ext cx="9144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87132" y="4688362"/>
            <a:ext cx="3471335" cy="937982"/>
          </a:xfrm>
          <a:prstGeom prst="rect">
            <a:avLst/>
          </a:prstGeom>
        </p:spPr>
      </p:pic>
      <p:sp>
        <p:nvSpPr>
          <p:cNvPr id="29" name="Rectangle 28"/>
          <p:cNvSpPr/>
          <p:nvPr userDrawn="1"/>
        </p:nvSpPr>
        <p:spPr bwMode="white">
          <a:xfrm>
            <a:off x="0" y="3429000"/>
            <a:ext cx="9144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userDrawn="1"/>
        </p:nvSpPr>
        <p:spPr bwMode="gray">
          <a:xfrm>
            <a:off x="-1" y="3246120"/>
            <a:ext cx="9143999" cy="365760"/>
          </a:xfrm>
          <a:prstGeom prst="rect">
            <a:avLst/>
          </a:prstGeom>
          <a:solidFill>
            <a:srgbClr val="00428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3" name="TextBox 32"/>
          <p:cNvSpPr txBox="1"/>
          <p:nvPr userDrawn="1"/>
        </p:nvSpPr>
        <p:spPr>
          <a:xfrm>
            <a:off x="935307" y="6225331"/>
            <a:ext cx="7273401" cy="332399"/>
          </a:xfrm>
          <a:prstGeom prst="rect">
            <a:avLst/>
          </a:prstGeom>
          <a:noFill/>
        </p:spPr>
        <p:txBody>
          <a:bodyPr wrap="none" rtlCol="0">
            <a:spAutoFit/>
          </a:bodyPr>
          <a:lstStyle/>
          <a:p>
            <a:pPr algn="ctr"/>
            <a:r>
              <a:rPr lang="en-US" sz="1560" b="1" dirty="0" smtClean="0">
                <a:solidFill>
                  <a:schemeClr val="tx2"/>
                </a:solidFill>
              </a:rPr>
              <a:t>720.746.4844 | </a:t>
            </a:r>
            <a:r>
              <a:rPr lang="en-US" sz="1560" b="1" dirty="0" err="1" smtClean="0">
                <a:solidFill>
                  <a:schemeClr val="tx2"/>
                </a:solidFill>
              </a:rPr>
              <a:t>neonscience@battelleecology.org</a:t>
            </a:r>
            <a:r>
              <a:rPr lang="en-US" sz="1560" b="1" baseline="0" dirty="0" smtClean="0">
                <a:solidFill>
                  <a:schemeClr val="tx2"/>
                </a:solidFill>
              </a:rPr>
              <a:t>   </a:t>
            </a:r>
            <a:r>
              <a:rPr lang="en-US" sz="1560" b="1" baseline="0" dirty="0">
                <a:solidFill>
                  <a:schemeClr val="tx2"/>
                </a:solidFill>
              </a:rPr>
              <a:t>|  </a:t>
            </a:r>
            <a:r>
              <a:rPr lang="en-US" sz="1560" b="1" baseline="0" dirty="0" smtClean="0">
                <a:solidFill>
                  <a:schemeClr val="tx2"/>
                </a:solidFill>
              </a:rPr>
              <a:t>www.neonscience.org</a:t>
            </a:r>
          </a:p>
        </p:txBody>
      </p:sp>
      <p:pic>
        <p:nvPicPr>
          <p:cNvPr id="34" name="Picture 3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73259" y="4375099"/>
            <a:ext cx="2586276" cy="758002"/>
          </a:xfrm>
          <a:prstGeom prst="rect">
            <a:avLst/>
          </a:prstGeom>
        </p:spPr>
      </p:pic>
      <p:pic>
        <p:nvPicPr>
          <p:cNvPr id="2" name="Picture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705125" y="4309031"/>
            <a:ext cx="2052261" cy="824070"/>
          </a:xfrm>
          <a:prstGeom prst="rect">
            <a:avLst/>
          </a:prstGeom>
        </p:spPr>
      </p:pic>
      <p:cxnSp>
        <p:nvCxnSpPr>
          <p:cNvPr id="13" name="Straight Connector 12"/>
          <p:cNvCxnSpPr/>
          <p:nvPr userDrawn="1"/>
        </p:nvCxnSpPr>
        <p:spPr>
          <a:xfrm>
            <a:off x="4419600" y="3884028"/>
            <a:ext cx="0" cy="1608667"/>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773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without Image and with Thank You">
    <p:spTree>
      <p:nvGrpSpPr>
        <p:cNvPr id="1" name=""/>
        <p:cNvGrpSpPr/>
        <p:nvPr/>
      </p:nvGrpSpPr>
      <p:grpSpPr>
        <a:xfrm>
          <a:off x="0" y="0"/>
          <a:ext cx="0" cy="0"/>
          <a:chOff x="0" y="0"/>
          <a:chExt cx="0" cy="0"/>
        </a:xfrm>
      </p:grpSpPr>
      <p:sp>
        <p:nvSpPr>
          <p:cNvPr id="26" name="Rectangle 25"/>
          <p:cNvSpPr/>
          <p:nvPr userDrawn="1"/>
        </p:nvSpPr>
        <p:spPr bwMode="gray">
          <a:xfrm>
            <a:off x="0" y="0"/>
            <a:ext cx="9144000" cy="5382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userDrawn="1"/>
        </p:nvSpPr>
        <p:spPr bwMode="white">
          <a:xfrm flipV="1">
            <a:off x="0" y="5963438"/>
            <a:ext cx="9144000" cy="894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userDrawn="1"/>
        </p:nvSpPr>
        <p:spPr bwMode="gray">
          <a:xfrm>
            <a:off x="0" y="5243656"/>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userDrawn="1"/>
        </p:nvSpPr>
        <p:spPr bwMode="gray">
          <a:xfrm>
            <a:off x="0" y="5538524"/>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02106" y="2070100"/>
            <a:ext cx="3567662" cy="1045633"/>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3971" y="1927528"/>
            <a:ext cx="2959100" cy="1188205"/>
          </a:xfrm>
          <a:prstGeom prst="rect">
            <a:avLst/>
          </a:prstGeom>
        </p:spPr>
      </p:pic>
      <p:cxnSp>
        <p:nvCxnSpPr>
          <p:cNvPr id="4" name="Straight Connector 3"/>
          <p:cNvCxnSpPr/>
          <p:nvPr userDrawn="1"/>
        </p:nvCxnSpPr>
        <p:spPr>
          <a:xfrm>
            <a:off x="4419600" y="1659469"/>
            <a:ext cx="0" cy="160866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935307" y="6208398"/>
            <a:ext cx="7273401" cy="332399"/>
          </a:xfrm>
          <a:prstGeom prst="rect">
            <a:avLst/>
          </a:prstGeom>
          <a:noFill/>
        </p:spPr>
        <p:txBody>
          <a:bodyPr wrap="none" rtlCol="0">
            <a:spAutoFit/>
          </a:bodyPr>
          <a:lstStyle/>
          <a:p>
            <a:pPr algn="ctr"/>
            <a:r>
              <a:rPr lang="en-US" sz="1560" b="1" dirty="0" smtClean="0">
                <a:solidFill>
                  <a:schemeClr val="tx2"/>
                </a:solidFill>
              </a:rPr>
              <a:t>720.746.4844 | </a:t>
            </a:r>
            <a:r>
              <a:rPr lang="en-US" sz="1560" b="1" dirty="0" err="1" smtClean="0">
                <a:solidFill>
                  <a:schemeClr val="tx2"/>
                </a:solidFill>
              </a:rPr>
              <a:t>neonscience@battelleecology.org</a:t>
            </a:r>
            <a:r>
              <a:rPr lang="en-US" sz="1560" b="1" baseline="0" dirty="0" smtClean="0">
                <a:solidFill>
                  <a:schemeClr val="tx2"/>
                </a:solidFill>
              </a:rPr>
              <a:t>   </a:t>
            </a:r>
            <a:r>
              <a:rPr lang="en-US" sz="1560" b="1" baseline="0" dirty="0">
                <a:solidFill>
                  <a:schemeClr val="tx2"/>
                </a:solidFill>
              </a:rPr>
              <a:t>|  </a:t>
            </a:r>
            <a:r>
              <a:rPr lang="en-US" sz="1560" b="1" baseline="0" dirty="0" smtClean="0">
                <a:solidFill>
                  <a:schemeClr val="tx2"/>
                </a:solidFill>
              </a:rPr>
              <a:t>www.neonscience.org</a:t>
            </a:r>
          </a:p>
        </p:txBody>
      </p:sp>
    </p:spTree>
    <p:extLst>
      <p:ext uri="{BB962C8B-B14F-4D97-AF65-F5344CB8AC3E}">
        <p14:creationId xmlns:p14="http://schemas.microsoft.com/office/powerpoint/2010/main" val="2241727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 y="-4"/>
            <a:ext cx="9144001" cy="6376990"/>
          </a:xfrm>
          <a:prstGeom prst="rect">
            <a:avLst/>
          </a:prstGeom>
        </p:spPr>
      </p:pic>
      <p:sp>
        <p:nvSpPr>
          <p:cNvPr id="17" name="Rectangle 16"/>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Rectangle 17"/>
          <p:cNvSpPr/>
          <p:nvPr userDrawn="1"/>
        </p:nvSpPr>
        <p:spPr bwMode="gray">
          <a:xfrm>
            <a:off x="0" y="3483864"/>
            <a:ext cx="9144000" cy="2386584"/>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74"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4" name="TextBox 13"/>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5" name="TextBox 14"/>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a:t>
            </a:r>
            <a:r>
              <a:rPr lang="en-US" sz="1000" i="1" smtClean="0">
                <a:solidFill>
                  <a:schemeClr val="bg1"/>
                </a:solidFill>
              </a:rPr>
              <a:t>operated by Battelle</a:t>
            </a:r>
            <a:endParaRPr lang="en-US" sz="1000" i="1" dirty="0">
              <a:solidFill>
                <a:schemeClr val="bg1"/>
              </a:solidFill>
            </a:endParaRPr>
          </a:p>
        </p:txBody>
      </p:sp>
      <p:sp>
        <p:nvSpPr>
          <p:cNvPr id="2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7/7/2017</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2"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69775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9144000" cy="6376987"/>
          </a:xfrm>
          <a:prstGeom prst="rect">
            <a:avLst/>
          </a:prstGeom>
        </p:spPr>
      </p:pic>
      <p:sp>
        <p:nvSpPr>
          <p:cNvPr id="15" name="Rectangle 14"/>
          <p:cNvSpPr/>
          <p:nvPr userDrawn="1"/>
        </p:nvSpPr>
        <p:spPr bwMode="gray">
          <a:xfrm>
            <a:off x="1" y="2"/>
            <a:ext cx="4773613"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9" name="Rectangle 18"/>
          <p:cNvSpPr/>
          <p:nvPr userDrawn="1"/>
        </p:nvSpPr>
        <p:spPr bwMode="gray">
          <a:xfrm>
            <a:off x="0" y="3483864"/>
            <a:ext cx="9144000" cy="2386584"/>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97"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7" name="TextBox 16"/>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8" name="TextBox 17"/>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operated by Battelle</a:t>
            </a:r>
            <a:endParaRPr lang="en-US" sz="1000" i="1" dirty="0">
              <a:solidFill>
                <a:schemeClr val="bg1"/>
              </a:solidFill>
            </a:endParaRPr>
          </a:p>
        </p:txBody>
      </p:sp>
      <p:sp>
        <p:nvSpPr>
          <p:cNvPr id="20"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7/7/2017</a:t>
            </a:fld>
            <a:endParaRPr lang="en-US" dirty="0"/>
          </a:p>
        </p:txBody>
      </p:sp>
      <p:sp>
        <p:nvSpPr>
          <p:cNvPr id="21"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2"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78869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4074"/>
            <a:ext cx="9144000" cy="6378406"/>
          </a:xfrm>
          <a:prstGeom prst="rect">
            <a:avLst/>
          </a:prstGeom>
        </p:spPr>
      </p:pic>
      <p:sp>
        <p:nvSpPr>
          <p:cNvPr id="16" name="Rectangle 15"/>
          <p:cNvSpPr/>
          <p:nvPr userDrawn="1"/>
        </p:nvSpPr>
        <p:spPr bwMode="gray">
          <a:xfrm>
            <a:off x="1" y="2"/>
            <a:ext cx="4773613" cy="6376987"/>
          </a:xfrm>
          <a:prstGeom prst="rect">
            <a:avLst/>
          </a:prstGeom>
          <a:gradFill flip="none" rotWithShape="1">
            <a:gsLst>
              <a:gs pos="0">
                <a:srgbClr val="000000">
                  <a:alpha val="6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Rectangle 17"/>
          <p:cNvSpPr/>
          <p:nvPr userDrawn="1"/>
        </p:nvSpPr>
        <p:spPr bwMode="gray">
          <a:xfrm>
            <a:off x="0" y="3483864"/>
            <a:ext cx="9144000" cy="2386584"/>
          </a:xfrm>
          <a:prstGeom prst="rect">
            <a:avLst/>
          </a:prstGeom>
          <a:solidFill>
            <a:srgbClr val="363636">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21"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Text Placeholder 7"/>
          <p:cNvSpPr>
            <a:spLocks noGrp="1"/>
          </p:cNvSpPr>
          <p:nvPr>
            <p:ph type="body" sz="quarter" idx="10" hasCustomPrompt="1"/>
          </p:nvPr>
        </p:nvSpPr>
        <p:spPr bwMode="gray">
          <a:xfrm>
            <a:off x="466344" y="457200"/>
            <a:ext cx="3355848"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8211312" cy="1472184"/>
          </a:xfrm>
        </p:spPr>
        <p:txBody>
          <a:bodyPr anchor="b" anchorCtr="0">
            <a:noAutofit/>
          </a:bodyPr>
          <a:lstStyle>
            <a:lvl1pPr>
              <a:defRPr sz="4000" b="0">
                <a:solidFill>
                  <a:srgbClr val="5EAEE0"/>
                </a:solidFill>
              </a:defRPr>
            </a:lvl1pPr>
          </a:lstStyle>
          <a:p>
            <a:r>
              <a:rPr lang="en-US" dirty="0"/>
              <a:t>Click to Insert Title</a:t>
            </a:r>
          </a:p>
        </p:txBody>
      </p:sp>
      <p:sp>
        <p:nvSpPr>
          <p:cNvPr id="15" name="TextBox 14"/>
          <p:cNvSpPr txBox="1"/>
          <p:nvPr userDrawn="1"/>
        </p:nvSpPr>
        <p:spPr>
          <a:xfrm>
            <a:off x="466344" y="5082579"/>
            <a:ext cx="8056564" cy="369332"/>
          </a:xfrm>
          <a:prstGeom prst="rect">
            <a:avLst/>
          </a:prstGeom>
          <a:noFill/>
        </p:spPr>
        <p:txBody>
          <a:bodyPr wrap="square" lIns="0" rtlCol="0">
            <a:spAutoFit/>
          </a:bodyPr>
          <a:lstStyle/>
          <a:p>
            <a:r>
              <a:rPr lang="en-US" dirty="0">
                <a:solidFill>
                  <a:schemeClr val="bg1"/>
                </a:solidFill>
              </a:rPr>
              <a:t>National Ecological Observatory Network</a:t>
            </a:r>
          </a:p>
        </p:txBody>
      </p:sp>
      <p:sp>
        <p:nvSpPr>
          <p:cNvPr id="17" name="TextBox 16"/>
          <p:cNvSpPr txBox="1"/>
          <p:nvPr userDrawn="1"/>
        </p:nvSpPr>
        <p:spPr>
          <a:xfrm>
            <a:off x="470650" y="5400881"/>
            <a:ext cx="8693151"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 project sponsored by the National Science Foundation and </a:t>
            </a:r>
            <a:r>
              <a:rPr lang="en-US" sz="1000" i="1" dirty="0" smtClean="0">
                <a:solidFill>
                  <a:schemeClr val="bg1"/>
                </a:solidFill>
              </a:rPr>
              <a:t>proudly </a:t>
            </a:r>
            <a:r>
              <a:rPr lang="en-US" sz="1000" i="1" smtClean="0">
                <a:solidFill>
                  <a:schemeClr val="bg1"/>
                </a:solidFill>
              </a:rPr>
              <a:t>operated by Battelle</a:t>
            </a:r>
            <a:endParaRPr lang="en-US" sz="1000" i="1" dirty="0">
              <a:solidFill>
                <a:schemeClr val="bg1"/>
              </a:solidFill>
            </a:endParaRPr>
          </a:p>
        </p:txBody>
      </p:sp>
      <p:sp>
        <p:nvSpPr>
          <p:cNvPr id="19"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7/7/2017</a:t>
            </a:fld>
            <a:endParaRPr lang="en-US" dirty="0"/>
          </a:p>
        </p:txBody>
      </p:sp>
      <p:sp>
        <p:nvSpPr>
          <p:cNvPr id="20"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21"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084791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24" name="Rectangle 23"/>
          <p:cNvSpPr/>
          <p:nvPr userDrawn="1"/>
        </p:nvSpPr>
        <p:spPr bwMode="gray">
          <a:xfrm>
            <a:off x="0" y="-1"/>
            <a:ext cx="9144000" cy="6072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userDrawn="1"/>
        </p:nvSpPr>
        <p:spPr bwMode="gray">
          <a:xfrm>
            <a:off x="0" y="5918944"/>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userDrawn="1"/>
        </p:nvSpPr>
        <p:spPr bwMode="gray">
          <a:xfrm>
            <a:off x="0" y="5717788"/>
            <a:ext cx="9144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userDrawn="1"/>
        </p:nvSpPr>
        <p:spPr bwMode="gray">
          <a:xfrm>
            <a:off x="0" y="6012656"/>
            <a:ext cx="9144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p:cNvSpPr>
            <a:spLocks noGrp="1"/>
          </p:cNvSpPr>
          <p:nvPr>
            <p:ph type="ctrTitle" hasCustomPrompt="1"/>
          </p:nvPr>
        </p:nvSpPr>
        <p:spPr bwMode="gray">
          <a:xfrm>
            <a:off x="466344" y="342901"/>
            <a:ext cx="8211312" cy="2343150"/>
          </a:xfrm>
        </p:spPr>
        <p:txBody>
          <a:bodyPr vert="horz" lIns="0" tIns="0" rIns="0" bIns="0" rtlCol="0" anchor="b" anchorCtr="0">
            <a:noAutofit/>
          </a:bodyPr>
          <a:lstStyle>
            <a:lvl1pPr>
              <a:defRPr lang="en-US" sz="4000" b="0" dirty="0">
                <a:solidFill>
                  <a:schemeClr val="bg1"/>
                </a:solidFill>
              </a:defRPr>
            </a:lvl1pPr>
          </a:lstStyle>
          <a:p>
            <a:pPr lvl="0"/>
            <a:r>
              <a:rPr lang="en-US" dirty="0"/>
              <a:t>Click to Insert Title</a:t>
            </a:r>
          </a:p>
        </p:txBody>
      </p:sp>
      <p:sp>
        <p:nvSpPr>
          <p:cNvPr id="3" name="Subtitle 2"/>
          <p:cNvSpPr>
            <a:spLocks noGrp="1"/>
          </p:cNvSpPr>
          <p:nvPr>
            <p:ph type="subTitle" idx="1" hasCustomPrompt="1"/>
          </p:nvPr>
        </p:nvSpPr>
        <p:spPr bwMode="gray">
          <a:xfrm>
            <a:off x="466344" y="2871216"/>
            <a:ext cx="8211312" cy="323165"/>
          </a:xfrm>
        </p:spPr>
        <p:txBody>
          <a:bodyPr vert="horz" wrap="square" lIns="0" tIns="0" rIns="0" bIns="0" rtlCol="0">
            <a:spAutoFit/>
          </a:bodyPr>
          <a:lstStyle>
            <a:lvl1pPr marL="228600" indent="-228600">
              <a:buNone/>
              <a:defRPr lang="en-US" sz="2100" dirty="0">
                <a:solidFill>
                  <a:schemeClr val="bg1"/>
                </a:solidFill>
              </a:defRPr>
            </a:lvl1pPr>
          </a:lstStyle>
          <a:p>
            <a:pPr marL="0" lvl="0" indent="0"/>
            <a:r>
              <a:rPr lang="en-US" dirty="0"/>
              <a:t>Click to edit master subtitle style</a:t>
            </a:r>
          </a:p>
        </p:txBody>
      </p:sp>
      <p:sp>
        <p:nvSpPr>
          <p:cNvPr id="11" name="Text Placeholder 7"/>
          <p:cNvSpPr>
            <a:spLocks noGrp="1"/>
          </p:cNvSpPr>
          <p:nvPr>
            <p:ph type="body" sz="quarter" idx="10" hasCustomPrompt="1"/>
          </p:nvPr>
        </p:nvSpPr>
        <p:spPr bwMode="gray">
          <a:xfrm>
            <a:off x="466344" y="4560889"/>
            <a:ext cx="8211312" cy="1162050"/>
          </a:xfrm>
        </p:spPr>
        <p:txBody>
          <a:bodyPr lIns="0" tIns="0" rIns="0" bIns="0">
            <a:no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1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7/7/2017</a:t>
            </a:fld>
            <a:endParaRPr lang="en-US" dirty="0"/>
          </a:p>
        </p:txBody>
      </p:sp>
      <p:sp>
        <p:nvSpPr>
          <p:cNvPr id="1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74930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sp>
        <p:nvSpPr>
          <p:cNvPr id="22" name="Rectangle 21"/>
          <p:cNvSpPr/>
          <p:nvPr userDrawn="1"/>
        </p:nvSpPr>
        <p:spPr bwMode="gray">
          <a:xfrm>
            <a:off x="0" y="5918944"/>
            <a:ext cx="9144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userDrawn="1"/>
        </p:nvSpPr>
        <p:spPr bwMode="gray">
          <a:xfrm>
            <a:off x="0" y="6019799"/>
            <a:ext cx="9144000" cy="242207"/>
          </a:xfrm>
          <a:prstGeom prst="rect">
            <a:avLst/>
          </a:prstGeom>
          <a:solidFill>
            <a:srgbClr val="0076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userDrawn="1"/>
        </p:nvSpPr>
        <p:spPr bwMode="gray">
          <a:xfrm>
            <a:off x="0" y="6139542"/>
            <a:ext cx="9144000" cy="236645"/>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p:cNvSpPr>
            <a:spLocks noGrp="1"/>
          </p:cNvSpPr>
          <p:nvPr>
            <p:ph type="ctrTitle" hasCustomPrompt="1"/>
          </p:nvPr>
        </p:nvSpPr>
        <p:spPr>
          <a:xfrm>
            <a:off x="466344" y="342901"/>
            <a:ext cx="8211312" cy="2343150"/>
          </a:xfrm>
        </p:spPr>
        <p:txBody>
          <a:bodyPr vert="horz" lIns="0" tIns="0" rIns="0" bIns="0" rtlCol="0" anchor="b" anchorCtr="0">
            <a:noAutofit/>
          </a:bodyPr>
          <a:lstStyle>
            <a:lvl1pPr>
              <a:defRPr lang="en-US" sz="4000" b="0" dirty="0">
                <a:solidFill>
                  <a:schemeClr val="accent1"/>
                </a:solidFill>
              </a:defRPr>
            </a:lvl1pPr>
          </a:lstStyle>
          <a:p>
            <a:pPr lvl="0"/>
            <a:r>
              <a:rPr lang="en-US" dirty="0"/>
              <a:t>Click to Insert Title</a:t>
            </a:r>
          </a:p>
        </p:txBody>
      </p:sp>
      <p:sp>
        <p:nvSpPr>
          <p:cNvPr id="3" name="Subtitle 2"/>
          <p:cNvSpPr>
            <a:spLocks noGrp="1"/>
          </p:cNvSpPr>
          <p:nvPr>
            <p:ph type="subTitle" idx="1" hasCustomPrompt="1"/>
          </p:nvPr>
        </p:nvSpPr>
        <p:spPr>
          <a:xfrm>
            <a:off x="466344" y="2871216"/>
            <a:ext cx="8211312" cy="320040"/>
          </a:xfrm>
        </p:spPr>
        <p:txBody>
          <a:bodyPr vert="horz" wrap="square" lIns="0" tIns="0" rIns="0" bIns="0" rtlCol="0">
            <a:spAutoFit/>
          </a:bodyPr>
          <a:lstStyle>
            <a:lvl1pPr marL="228600" indent="-228600">
              <a:buNone/>
              <a:defRPr lang="en-US" sz="2100" dirty="0">
                <a:solidFill>
                  <a:schemeClr val="accent1"/>
                </a:solidFill>
              </a:defRPr>
            </a:lvl1pPr>
          </a:lstStyle>
          <a:p>
            <a:pPr marL="0" lvl="0" indent="0"/>
            <a:r>
              <a:rPr lang="en-US" dirty="0"/>
              <a:t>Click to Edit Master Subtitle Style</a:t>
            </a:r>
          </a:p>
        </p:txBody>
      </p:sp>
      <p:sp>
        <p:nvSpPr>
          <p:cNvPr id="11" name="Text Placeholder 7"/>
          <p:cNvSpPr>
            <a:spLocks noGrp="1"/>
          </p:cNvSpPr>
          <p:nvPr>
            <p:ph type="body" sz="quarter" idx="10" hasCustomPrompt="1"/>
          </p:nvPr>
        </p:nvSpPr>
        <p:spPr>
          <a:xfrm>
            <a:off x="466344" y="4560889"/>
            <a:ext cx="8211312" cy="1162050"/>
          </a:xfrm>
        </p:spPr>
        <p:txBody>
          <a:bodyPr lIns="0" tIns="0" rIns="0" bIns="0">
            <a:noAutofit/>
          </a:bodyPr>
          <a:lstStyle>
            <a:lvl1pPr marL="0" indent="0">
              <a:spcBef>
                <a:spcPts val="0"/>
              </a:spcBef>
              <a:spcAft>
                <a:spcPts val="0"/>
              </a:spcAft>
              <a:buNone/>
              <a:defRPr sz="1300">
                <a:solidFill>
                  <a:schemeClr val="accent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15"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7/7/2017</a:t>
            </a:fld>
            <a:endParaRPr lang="en-US" dirty="0"/>
          </a:p>
        </p:txBody>
      </p:sp>
      <p:sp>
        <p:nvSpPr>
          <p:cNvPr id="16"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7"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851204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nchorCtr="0"/>
          <a:lstStyle>
            <a:lvl1pPr>
              <a:defRPr/>
            </a:lvl1pPr>
          </a:lstStyle>
          <a:p>
            <a:r>
              <a:rPr lang="en-US" dirty="0"/>
              <a:t>Click to edit master title style</a:t>
            </a:r>
          </a:p>
        </p:txBody>
      </p:sp>
      <p:sp>
        <p:nvSpPr>
          <p:cNvPr id="3" name="Content Placeholder 2"/>
          <p:cNvSpPr>
            <a:spLocks noGrp="1"/>
          </p:cNvSpPr>
          <p:nvPr>
            <p:ph idx="1" hasCustomPrompt="1"/>
          </p:nvPr>
        </p:nvSpPr>
        <p:spPr>
          <a:xfrm>
            <a:off x="466344" y="1481328"/>
            <a:ext cx="8211312" cy="463600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7/7/2017</a:t>
            </a:fld>
            <a:endParaRPr lang="en-US" dirty="0"/>
          </a:p>
        </p:txBody>
      </p:sp>
      <p:sp>
        <p:nvSpPr>
          <p:cNvPr id="8"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9"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3666783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4" y="420624"/>
            <a:ext cx="8211312" cy="531738"/>
          </a:xfrm>
        </p:spPr>
        <p:txBody>
          <a:bodyPr anchor="t" anchorCtr="0"/>
          <a:lstStyle>
            <a:lvl1pPr>
              <a:defRPr/>
            </a:lvl1pPr>
          </a:lstStyle>
          <a:p>
            <a:r>
              <a:rPr lang="en-US" dirty="0"/>
              <a:t>Click to edit master title style</a:t>
            </a:r>
          </a:p>
        </p:txBody>
      </p:sp>
      <p:sp>
        <p:nvSpPr>
          <p:cNvPr id="3" name="Content Placeholder 2"/>
          <p:cNvSpPr>
            <a:spLocks noGrp="1"/>
          </p:cNvSpPr>
          <p:nvPr>
            <p:ph idx="1" hasCustomPrompt="1"/>
          </p:nvPr>
        </p:nvSpPr>
        <p:spPr>
          <a:xfrm>
            <a:off x="466344" y="1481328"/>
            <a:ext cx="8211312" cy="463600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7"/>
          <p:cNvSpPr>
            <a:spLocks noGrp="1"/>
          </p:cNvSpPr>
          <p:nvPr>
            <p:ph type="body" sz="quarter" idx="13" hasCustomPrompt="1"/>
          </p:nvPr>
        </p:nvSpPr>
        <p:spPr>
          <a:xfrm>
            <a:off x="466344" y="905256"/>
            <a:ext cx="8211312" cy="448494"/>
          </a:xfrm>
        </p:spPr>
        <p:txBody>
          <a:bodyPr>
            <a:noAutofit/>
          </a:bodyPr>
          <a:lstStyle>
            <a:lvl1pPr marL="0" indent="0">
              <a:spcBef>
                <a:spcPts val="0"/>
              </a:spcBef>
              <a:spcAft>
                <a:spcPts val="0"/>
              </a:spcAft>
              <a:buNone/>
              <a:defRPr sz="2600">
                <a:solidFill>
                  <a:schemeClr val="tx1"/>
                </a:solidFill>
              </a:defRPr>
            </a:lvl1pPr>
          </a:lstStyle>
          <a:p>
            <a:pPr lvl="0"/>
            <a:r>
              <a:rPr lang="en-US" dirty="0"/>
              <a:t>Click to edit master text styles</a:t>
            </a:r>
          </a:p>
        </p:txBody>
      </p:sp>
      <p:sp>
        <p:nvSpPr>
          <p:cNvPr id="9" name="Date Placeholder 3"/>
          <p:cNvSpPr>
            <a:spLocks noGrp="1"/>
          </p:cNvSpPr>
          <p:nvPr>
            <p:ph type="dt" sz="half" idx="2"/>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7/7/2017</a:t>
            </a:fld>
            <a:endParaRPr lang="en-US" dirty="0"/>
          </a:p>
        </p:txBody>
      </p:sp>
      <p:sp>
        <p:nvSpPr>
          <p:cNvPr id="10"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1"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26472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4" y="420624"/>
            <a:ext cx="8211312" cy="963324"/>
          </a:xfrm>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66344" y="1481328"/>
            <a:ext cx="3950208" cy="4636008"/>
          </a:xfrm>
        </p:spPr>
        <p:txBody>
          <a:bodyPr>
            <a:no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hasCustomPrompt="1"/>
          </p:nvPr>
        </p:nvSpPr>
        <p:spPr>
          <a:xfrm>
            <a:off x="4727448" y="1481328"/>
            <a:ext cx="3950208" cy="4636008"/>
          </a:xfrm>
        </p:spPr>
        <p:txBody>
          <a:bodyPr>
            <a:no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Date Placeholder 3"/>
          <p:cNvSpPr>
            <a:spLocks noGrp="1"/>
          </p:cNvSpPr>
          <p:nvPr>
            <p:ph type="dt" sz="half" idx="10"/>
          </p:nvPr>
        </p:nvSpPr>
        <p:spPr>
          <a:xfrm>
            <a:off x="1968251" y="6510528"/>
            <a:ext cx="923544"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611781BA-40BD-4733-9F3B-E5D3110E1532}" type="datetime1">
              <a:rPr lang="en-US" smtClean="0"/>
              <a:t>7/7/2017</a:t>
            </a:fld>
            <a:endParaRPr lang="en-US" dirty="0"/>
          </a:p>
        </p:txBody>
      </p:sp>
      <p:sp>
        <p:nvSpPr>
          <p:cNvPr id="9" name="Footer Placeholder 4"/>
          <p:cNvSpPr>
            <a:spLocks noGrp="1"/>
          </p:cNvSpPr>
          <p:nvPr>
            <p:ph type="ftr" sz="quarter" idx="3"/>
          </p:nvPr>
        </p:nvSpPr>
        <p:spPr>
          <a:xfrm>
            <a:off x="2723199"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sp>
        <p:nvSpPr>
          <p:cNvPr id="10" name="Slide Number Placeholder 5"/>
          <p:cNvSpPr>
            <a:spLocks noGrp="1"/>
          </p:cNvSpPr>
          <p:nvPr>
            <p:ph type="sldNum" sz="quarter" idx="4"/>
          </p:nvPr>
        </p:nvSpPr>
        <p:spPr>
          <a:xfrm>
            <a:off x="1437899"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Tree>
    <p:extLst>
      <p:ext uri="{BB962C8B-B14F-4D97-AF65-F5344CB8AC3E}">
        <p14:creationId xmlns:p14="http://schemas.microsoft.com/office/powerpoint/2010/main" val="1604347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p:cNvSpPr/>
          <p:nvPr userDrawn="1"/>
        </p:nvSpPr>
        <p:spPr bwMode="gray">
          <a:xfrm>
            <a:off x="461962" y="6192078"/>
            <a:ext cx="8319275" cy="123966"/>
          </a:xfrm>
          <a:prstGeom prst="rect">
            <a:avLst/>
          </a:prstGeom>
          <a:solidFill>
            <a:srgbClr val="0076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bwMode="gray">
          <a:xfrm>
            <a:off x="461962" y="6252068"/>
            <a:ext cx="8319275" cy="123967"/>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p:cNvSpPr/>
          <p:nvPr userDrawn="1"/>
        </p:nvSpPr>
        <p:spPr bwMode="white">
          <a:xfrm>
            <a:off x="8699086" y="6181821"/>
            <a:ext cx="109538" cy="221456"/>
          </a:xfrm>
          <a:custGeom>
            <a:avLst/>
            <a:gdLst>
              <a:gd name="connsiteX0" fmla="*/ 0 w 402431"/>
              <a:gd name="connsiteY0" fmla="*/ 321468 h 340518"/>
              <a:gd name="connsiteX1" fmla="*/ 114300 w 402431"/>
              <a:gd name="connsiteY1" fmla="*/ 0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21468"/>
              <a:gd name="connsiteX1" fmla="*/ 76200 w 402431"/>
              <a:gd name="connsiteY1" fmla="*/ 100013 h 321468"/>
              <a:gd name="connsiteX2" fmla="*/ 402431 w 402431"/>
              <a:gd name="connsiteY2" fmla="*/ 0 h 321468"/>
              <a:gd name="connsiteX3" fmla="*/ 104775 w 402431"/>
              <a:gd name="connsiteY3" fmla="*/ 319087 h 321468"/>
              <a:gd name="connsiteX4" fmla="*/ 0 w 402431"/>
              <a:gd name="connsiteY4" fmla="*/ 321468 h 321468"/>
              <a:gd name="connsiteX0" fmla="*/ 0 w 109537"/>
              <a:gd name="connsiteY0" fmla="*/ 221455 h 221455"/>
              <a:gd name="connsiteX1" fmla="*/ 76200 w 109537"/>
              <a:gd name="connsiteY1" fmla="*/ 0 h 221455"/>
              <a:gd name="connsiteX2" fmla="*/ 109537 w 109537"/>
              <a:gd name="connsiteY2" fmla="*/ 14287 h 221455"/>
              <a:gd name="connsiteX3" fmla="*/ 104775 w 109537"/>
              <a:gd name="connsiteY3" fmla="*/ 219074 h 221455"/>
              <a:gd name="connsiteX4" fmla="*/ 0 w 109537"/>
              <a:gd name="connsiteY4" fmla="*/ 221455 h 221455"/>
              <a:gd name="connsiteX0" fmla="*/ 0 w 111918"/>
              <a:gd name="connsiteY0" fmla="*/ 221455 h 221455"/>
              <a:gd name="connsiteX1" fmla="*/ 76200 w 111918"/>
              <a:gd name="connsiteY1" fmla="*/ 0 h 221455"/>
              <a:gd name="connsiteX2" fmla="*/ 111918 w 111918"/>
              <a:gd name="connsiteY2" fmla="*/ 14287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09537"/>
              <a:gd name="connsiteY0" fmla="*/ 221456 h 221456"/>
              <a:gd name="connsiteX1" fmla="*/ 76200 w 109537"/>
              <a:gd name="connsiteY1" fmla="*/ 1 h 221456"/>
              <a:gd name="connsiteX2" fmla="*/ 109537 w 109537"/>
              <a:gd name="connsiteY2" fmla="*/ 0 h 221456"/>
              <a:gd name="connsiteX3" fmla="*/ 104775 w 109537"/>
              <a:gd name="connsiteY3" fmla="*/ 219075 h 221456"/>
              <a:gd name="connsiteX4" fmla="*/ 0 w 109537"/>
              <a:gd name="connsiteY4" fmla="*/ 221456 h 221456"/>
              <a:gd name="connsiteX0" fmla="*/ 0 w 109538"/>
              <a:gd name="connsiteY0" fmla="*/ 221456 h 221456"/>
              <a:gd name="connsiteX1" fmla="*/ 76200 w 109538"/>
              <a:gd name="connsiteY1" fmla="*/ 1 h 221456"/>
              <a:gd name="connsiteX2" fmla="*/ 109537 w 109538"/>
              <a:gd name="connsiteY2" fmla="*/ 0 h 221456"/>
              <a:gd name="connsiteX3" fmla="*/ 109538 w 109538"/>
              <a:gd name="connsiteY3" fmla="*/ 219075 h 221456"/>
              <a:gd name="connsiteX4" fmla="*/ 0 w 109538"/>
              <a:gd name="connsiteY4" fmla="*/ 221456 h 22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8" h="221456">
                <a:moveTo>
                  <a:pt x="0" y="221456"/>
                </a:moveTo>
                <a:lnTo>
                  <a:pt x="76200" y="1"/>
                </a:lnTo>
                <a:lnTo>
                  <a:pt x="109537" y="0"/>
                </a:lnTo>
                <a:cubicBezTo>
                  <a:pt x="109537" y="73025"/>
                  <a:pt x="109538" y="146050"/>
                  <a:pt x="109538" y="219075"/>
                </a:cubicBezTo>
                <a:lnTo>
                  <a:pt x="0" y="221456"/>
                </a:lnTo>
                <a:close/>
              </a:path>
            </a:pathLst>
          </a:cu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5" name="Picture 14"/>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7559294" y="6516818"/>
            <a:ext cx="1097280" cy="184712"/>
          </a:xfrm>
          <a:prstGeom prst="rect">
            <a:avLst/>
          </a:prstGeom>
        </p:spPr>
      </p:pic>
      <p:graphicFrame>
        <p:nvGraphicFramePr>
          <p:cNvPr id="5" name="Object 4" hidden="1"/>
          <p:cNvGraphicFramePr>
            <a:graphicFrameLocks noChangeAspect="1"/>
          </p:cNvGraphicFramePr>
          <p:nvPr userDrawn="1">
            <p:custDataLst>
              <p:tags r:id="rId20"/>
            </p:custDataLst>
            <p:extLst>
              <p:ext uri="{D42A27DB-BD31-4B8C-83A1-F6EECF244321}">
                <p14:modId xmlns:p14="http://schemas.microsoft.com/office/powerpoint/2010/main" val="5375348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40"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466344" y="420624"/>
            <a:ext cx="8211312" cy="963324"/>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66344" y="1481328"/>
            <a:ext cx="8211312" cy="4636008"/>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953968" y="6510528"/>
            <a:ext cx="922566" cy="206236"/>
          </a:xfrm>
          <a:prstGeom prst="rect">
            <a:avLst/>
          </a:prstGeom>
        </p:spPr>
        <p:txBody>
          <a:bodyPr vert="horz" lIns="91440" tIns="45720" rIns="91440" bIns="45720" rtlCol="0" anchor="ctr"/>
          <a:lstStyle>
            <a:lvl1pPr algn="l">
              <a:defRPr sz="1000" b="0">
                <a:solidFill>
                  <a:schemeClr val="tx1">
                    <a:lumMod val="40000"/>
                    <a:lumOff val="60000"/>
                  </a:schemeClr>
                </a:solidFill>
              </a:defRPr>
            </a:lvl1pPr>
          </a:lstStyle>
          <a:p>
            <a:fld id="{A803001A-AC4A-446F-835C-DFDC41A5F4BF}" type="datetime1">
              <a:rPr lang="en-US" smtClean="0"/>
              <a:t>7/7/2017</a:t>
            </a:fld>
            <a:endParaRPr lang="en-US" dirty="0"/>
          </a:p>
        </p:txBody>
      </p:sp>
      <p:sp>
        <p:nvSpPr>
          <p:cNvPr id="6" name="Slide Number Placeholder 5"/>
          <p:cNvSpPr>
            <a:spLocks noGrp="1"/>
          </p:cNvSpPr>
          <p:nvPr>
            <p:ph type="sldNum" sz="quarter" idx="4"/>
          </p:nvPr>
        </p:nvSpPr>
        <p:spPr>
          <a:xfrm>
            <a:off x="1423616" y="6510528"/>
            <a:ext cx="558799"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
        <p:nvSpPr>
          <p:cNvPr id="11" name="Footer Placeholder 4"/>
          <p:cNvSpPr>
            <a:spLocks noGrp="1"/>
          </p:cNvSpPr>
          <p:nvPr>
            <p:ph type="ftr" sz="quarter" idx="3"/>
          </p:nvPr>
        </p:nvSpPr>
        <p:spPr>
          <a:xfrm>
            <a:off x="2737486" y="6510528"/>
            <a:ext cx="4754880" cy="210312"/>
          </a:xfrm>
          <a:prstGeom prst="rect">
            <a:avLst/>
          </a:prstGeom>
        </p:spPr>
        <p:txBody>
          <a:bodyPr vert="horz" lIns="91440" tIns="45720" rIns="91440" bIns="45720" rtlCol="0" anchor="ctr"/>
          <a:lstStyle>
            <a:lvl1pPr algn="ctr">
              <a:defRPr sz="1000" b="0">
                <a:solidFill>
                  <a:schemeClr val="tx1"/>
                </a:solidFill>
              </a:defRPr>
            </a:lvl1pPr>
          </a:lstStyle>
          <a:p>
            <a:r>
              <a:rPr lang="en-US"/>
              <a:t>Add data classification or delete this footer</a:t>
            </a:r>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461962" y="6470668"/>
            <a:ext cx="747468" cy="300140"/>
          </a:xfrm>
          <a:prstGeom prst="rect">
            <a:avLst/>
          </a:prstGeom>
        </p:spPr>
      </p:pic>
    </p:spTree>
    <p:extLst>
      <p:ext uri="{BB962C8B-B14F-4D97-AF65-F5344CB8AC3E}">
        <p14:creationId xmlns:p14="http://schemas.microsoft.com/office/powerpoint/2010/main" val="2857799429"/>
      </p:ext>
    </p:extLst>
  </p:cSld>
  <p:clrMap bg1="lt1" tx1="dk1" bg2="lt2" tx2="dk2" accent1="accent1" accent2="accent2" accent3="accent3" accent4="accent4" accent5="accent5" accent6="accent6" hlink="hlink" folHlink="folHlink"/>
  <p:sldLayoutIdLst>
    <p:sldLayoutId id="2147483683" r:id="rId1"/>
    <p:sldLayoutId id="2147483719" r:id="rId2"/>
    <p:sldLayoutId id="2147483720" r:id="rId3"/>
    <p:sldLayoutId id="2147483721" r:id="rId4"/>
    <p:sldLayoutId id="2147483684" r:id="rId5"/>
    <p:sldLayoutId id="2147483704" r:id="rId6"/>
    <p:sldLayoutId id="2147483685" r:id="rId7"/>
    <p:sldLayoutId id="2147483686" r:id="rId8"/>
    <p:sldLayoutId id="2147483687" r:id="rId9"/>
    <p:sldLayoutId id="2147483688" r:id="rId10"/>
    <p:sldLayoutId id="2147483699" r:id="rId11"/>
    <p:sldLayoutId id="2147483705" r:id="rId12"/>
    <p:sldLayoutId id="2147483700" r:id="rId13"/>
    <p:sldLayoutId id="2147483701" r:id="rId14"/>
    <p:sldLayoutId id="2147483718" r:id="rId15"/>
    <p:sldLayoutId id="2147483702" r:id="rId16"/>
    <p:sldLayoutId id="2147483703" r:id="rId17"/>
  </p:sldLayoutIdLst>
  <p:hf hdr="0" dt="0"/>
  <p:txStyles>
    <p:titleStyle>
      <a:lvl1pPr algn="l" defTabSz="914400" rtl="0" eaLnBrk="1" latinLnBrk="0" hangingPunct="1">
        <a:lnSpc>
          <a:spcPct val="85000"/>
        </a:lnSpc>
        <a:spcBef>
          <a:spcPct val="0"/>
        </a:spcBef>
        <a:buNone/>
        <a:defRPr sz="3600" b="1" kern="1200">
          <a:solidFill>
            <a:schemeClr val="accent1"/>
          </a:solidFill>
          <a:latin typeface="+mj-lt"/>
          <a:ea typeface="+mj-ea"/>
          <a:cs typeface="+mj-cs"/>
        </a:defRPr>
      </a:lvl1pPr>
    </p:titleStyle>
    <p:bodyStyle>
      <a:lvl1pPr marL="228600" indent="-228600" algn="l" defTabSz="914400" rtl="0" eaLnBrk="1" latinLnBrk="0" hangingPunct="1">
        <a:spcBef>
          <a:spcPts val="600"/>
        </a:spcBef>
        <a:spcAft>
          <a:spcPts val="500"/>
        </a:spcAft>
        <a:buClr>
          <a:schemeClr val="accent1"/>
        </a:buClr>
        <a:buSzPct val="115000"/>
        <a:buFont typeface="Arial" pitchFamily="34" charset="0"/>
        <a:buChar char="•"/>
        <a:defRPr sz="2400" kern="1200">
          <a:solidFill>
            <a:schemeClr val="tx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descr="&lt;COMPANY_NAME&gt;{177,257.7743,36,42.87496}"/>
          <p:cNvSpPr>
            <a:spLocks noGrp="1"/>
          </p:cNvSpPr>
          <p:nvPr>
            <p:ph type="body" sz="quarter" idx="10"/>
          </p:nvPr>
        </p:nvSpPr>
        <p:spPr/>
        <p:txBody>
          <a:bodyPr/>
          <a:lstStyle/>
          <a:p>
            <a:r>
              <a:rPr lang="en-US" dirty="0" smtClean="0"/>
              <a:t>Charlotte Roiger</a:t>
            </a:r>
            <a:endParaRPr lang="en-US" dirty="0"/>
          </a:p>
          <a:p>
            <a:r>
              <a:rPr lang="en-US" dirty="0" smtClean="0"/>
              <a:t>Undergraduate Research Intern</a:t>
            </a:r>
            <a:endParaRPr lang="en-US" dirty="0"/>
          </a:p>
          <a:p>
            <a:r>
              <a:rPr lang="en-US" dirty="0" smtClean="0"/>
              <a:t>Fundamental Sentinel Unit</a:t>
            </a:r>
            <a:endParaRPr lang="en-US" dirty="0"/>
          </a:p>
          <a:p>
            <a:r>
              <a:rPr lang="en-US" dirty="0" smtClean="0"/>
              <a:t>07/10/2017</a:t>
            </a:r>
            <a:endParaRPr lang="en-US" dirty="0"/>
          </a:p>
        </p:txBody>
      </p:sp>
      <p:sp>
        <p:nvSpPr>
          <p:cNvPr id="7" name="Title 6" descr="&lt;TITLE&gt;{122.6817,634.3749,227.5001,42.87512}"/>
          <p:cNvSpPr>
            <a:spLocks noGrp="1"/>
          </p:cNvSpPr>
          <p:nvPr>
            <p:ph type="ctrTitle"/>
          </p:nvPr>
        </p:nvSpPr>
        <p:spPr/>
        <p:txBody>
          <a:bodyPr/>
          <a:lstStyle/>
          <a:p>
            <a:r>
              <a:rPr lang="en-US" dirty="0" smtClean="0"/>
              <a:t>Methods of exploring NEON mosquito data in R</a:t>
            </a:r>
            <a:endParaRPr lang="en-US" dirty="0"/>
          </a:p>
        </p:txBody>
      </p:sp>
    </p:spTree>
    <p:extLst>
      <p:ext uri="{BB962C8B-B14F-4D97-AF65-F5344CB8AC3E}">
        <p14:creationId xmlns:p14="http://schemas.microsoft.com/office/powerpoint/2010/main" val="34317852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7A9008A-481B-4F65-A514-1AA65EA0FD53}" type="slidenum">
              <a:rPr lang="en-US" smtClean="0"/>
              <a:pPr/>
              <a:t>10</a:t>
            </a:fld>
            <a:endParaRPr lang="en-US" dirty="0"/>
          </a:p>
        </p:txBody>
      </p:sp>
      <p:sp>
        <p:nvSpPr>
          <p:cNvPr id="7" name="Title 22"/>
          <p:cNvSpPr>
            <a:spLocks noGrp="1"/>
          </p:cNvSpPr>
          <p:nvPr>
            <p:ph type="title"/>
          </p:nvPr>
        </p:nvSpPr>
        <p:spPr/>
        <p:txBody>
          <a:bodyPr/>
          <a:lstStyle/>
          <a:p>
            <a:r>
              <a:rPr lang="en-US" dirty="0" smtClean="0"/>
              <a:t>Vignette 1: Species Richness</a:t>
            </a:r>
            <a:endParaRPr lang="en-US" dirty="0"/>
          </a:p>
        </p:txBody>
      </p:sp>
      <p:sp>
        <p:nvSpPr>
          <p:cNvPr id="2" name="Content Placeholder 1"/>
          <p:cNvSpPr>
            <a:spLocks noGrp="1"/>
          </p:cNvSpPr>
          <p:nvPr>
            <p:ph idx="1"/>
          </p:nvPr>
        </p:nvSpPr>
        <p:spPr>
          <a:xfrm>
            <a:off x="466344" y="1199974"/>
            <a:ext cx="8211312" cy="4636008"/>
          </a:xfrm>
        </p:spPr>
        <p:txBody>
          <a:bodyPr/>
          <a:lstStyle/>
          <a:p>
            <a:r>
              <a:rPr lang="en-US" dirty="0" smtClean="0"/>
              <a:t>Latitude is a proxy for environmental factors such as </a:t>
            </a:r>
            <a:r>
              <a:rPr lang="en-US" dirty="0" smtClean="0"/>
              <a:t>temperature</a:t>
            </a:r>
            <a:endParaRPr lang="en-US" dirty="0"/>
          </a:p>
        </p:txBody>
      </p:sp>
      <p:pic>
        <p:nvPicPr>
          <p:cNvPr id="6" name="Picture 5"/>
          <p:cNvPicPr>
            <a:picLocks noChangeAspect="1"/>
          </p:cNvPicPr>
          <p:nvPr/>
        </p:nvPicPr>
        <p:blipFill>
          <a:blip r:embed="rId3"/>
          <a:stretch>
            <a:fillRect/>
          </a:stretch>
        </p:blipFill>
        <p:spPr>
          <a:xfrm>
            <a:off x="1238666" y="2058494"/>
            <a:ext cx="6666667" cy="4114286"/>
          </a:xfrm>
          <a:prstGeom prst="rect">
            <a:avLst/>
          </a:prstGeom>
        </p:spPr>
      </p:pic>
    </p:spTree>
    <p:extLst>
      <p:ext uri="{BB962C8B-B14F-4D97-AF65-F5344CB8AC3E}">
        <p14:creationId xmlns:p14="http://schemas.microsoft.com/office/powerpoint/2010/main" val="29793838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7A9008A-481B-4F65-A514-1AA65EA0FD53}" type="slidenum">
              <a:rPr lang="en-US" smtClean="0"/>
              <a:pPr/>
              <a:t>11</a:t>
            </a:fld>
            <a:endParaRPr lang="en-US" dirty="0"/>
          </a:p>
        </p:txBody>
      </p:sp>
      <p:sp>
        <p:nvSpPr>
          <p:cNvPr id="7" name="Title 22"/>
          <p:cNvSpPr>
            <a:spLocks noGrp="1"/>
          </p:cNvSpPr>
          <p:nvPr>
            <p:ph type="title"/>
          </p:nvPr>
        </p:nvSpPr>
        <p:spPr/>
        <p:txBody>
          <a:bodyPr/>
          <a:lstStyle/>
          <a:p>
            <a:r>
              <a:rPr lang="en-US" dirty="0" smtClean="0"/>
              <a:t>Vignette 1: Species Richness</a:t>
            </a:r>
            <a:endParaRPr lang="en-US" dirty="0"/>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1238666" y="1383948"/>
            <a:ext cx="6666667" cy="4114286"/>
          </a:xfrm>
          <a:prstGeom prst="rect">
            <a:avLst/>
          </a:prstGeom>
        </p:spPr>
      </p:pic>
    </p:spTree>
    <p:extLst>
      <p:ext uri="{BB962C8B-B14F-4D97-AF65-F5344CB8AC3E}">
        <p14:creationId xmlns:p14="http://schemas.microsoft.com/office/powerpoint/2010/main" val="25918759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7A9008A-481B-4F65-A514-1AA65EA0FD53}" type="slidenum">
              <a:rPr lang="en-US" smtClean="0"/>
              <a:pPr/>
              <a:t>12</a:t>
            </a:fld>
            <a:endParaRPr lang="en-US" dirty="0"/>
          </a:p>
        </p:txBody>
      </p:sp>
      <p:sp>
        <p:nvSpPr>
          <p:cNvPr id="7" name="Title 22"/>
          <p:cNvSpPr>
            <a:spLocks noGrp="1"/>
          </p:cNvSpPr>
          <p:nvPr>
            <p:ph type="title"/>
          </p:nvPr>
        </p:nvSpPr>
        <p:spPr/>
        <p:txBody>
          <a:bodyPr/>
          <a:lstStyle/>
          <a:p>
            <a:r>
              <a:rPr lang="en-US" dirty="0" smtClean="0"/>
              <a:t>Vignette 2: </a:t>
            </a:r>
            <a:r>
              <a:rPr lang="en-US" i="1" dirty="0" err="1" smtClean="0"/>
              <a:t>Culex</a:t>
            </a:r>
            <a:r>
              <a:rPr lang="en-US" i="1" dirty="0" smtClean="0"/>
              <a:t> </a:t>
            </a:r>
            <a:r>
              <a:rPr lang="en-US" i="1" dirty="0" err="1" smtClean="0"/>
              <a:t>tarsalis</a:t>
            </a:r>
            <a:endParaRPr lang="en-US" i="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43" y="1383948"/>
            <a:ext cx="7015113" cy="3544257"/>
          </a:xfrm>
          <a:prstGeom prst="rect">
            <a:avLst/>
          </a:prstGeom>
        </p:spPr>
      </p:pic>
    </p:spTree>
    <p:extLst>
      <p:ext uri="{BB962C8B-B14F-4D97-AF65-F5344CB8AC3E}">
        <p14:creationId xmlns:p14="http://schemas.microsoft.com/office/powerpoint/2010/main" val="38818517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7A9008A-481B-4F65-A514-1AA65EA0FD53}" type="slidenum">
              <a:rPr lang="en-US" smtClean="0"/>
              <a:pPr/>
              <a:t>13</a:t>
            </a:fld>
            <a:endParaRPr lang="en-US" dirty="0"/>
          </a:p>
        </p:txBody>
      </p:sp>
      <p:sp>
        <p:nvSpPr>
          <p:cNvPr id="7" name="Title 22"/>
          <p:cNvSpPr>
            <a:spLocks noGrp="1"/>
          </p:cNvSpPr>
          <p:nvPr>
            <p:ph type="title"/>
          </p:nvPr>
        </p:nvSpPr>
        <p:spPr/>
        <p:txBody>
          <a:bodyPr/>
          <a:lstStyle/>
          <a:p>
            <a:r>
              <a:rPr lang="en-US" dirty="0" smtClean="0"/>
              <a:t>Vignette 2: </a:t>
            </a:r>
            <a:r>
              <a:rPr lang="en-US" i="1" dirty="0" err="1" smtClean="0"/>
              <a:t>Culex</a:t>
            </a:r>
            <a:r>
              <a:rPr lang="en-US" i="1" dirty="0" smtClean="0"/>
              <a:t> </a:t>
            </a:r>
            <a:r>
              <a:rPr lang="en-US" i="1" dirty="0" err="1" smtClean="0"/>
              <a:t>tarsalis</a:t>
            </a:r>
            <a:endParaRPr lang="en-US" i="1" dirty="0"/>
          </a:p>
        </p:txBody>
      </p:sp>
      <p:pic>
        <p:nvPicPr>
          <p:cNvPr id="2" name="Picture 1"/>
          <p:cNvPicPr>
            <a:picLocks noChangeAspect="1"/>
          </p:cNvPicPr>
          <p:nvPr/>
        </p:nvPicPr>
        <p:blipFill>
          <a:blip r:embed="rId3"/>
          <a:stretch>
            <a:fillRect/>
          </a:stretch>
        </p:blipFill>
        <p:spPr>
          <a:xfrm>
            <a:off x="1238666" y="1383948"/>
            <a:ext cx="6666667" cy="4114286"/>
          </a:xfrm>
          <a:prstGeom prst="rect">
            <a:avLst/>
          </a:prstGeom>
        </p:spPr>
      </p:pic>
    </p:spTree>
    <p:extLst>
      <p:ext uri="{BB962C8B-B14F-4D97-AF65-F5344CB8AC3E}">
        <p14:creationId xmlns:p14="http://schemas.microsoft.com/office/powerpoint/2010/main" val="36663627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7A9008A-481B-4F65-A514-1AA65EA0FD53}" type="slidenum">
              <a:rPr lang="en-US" smtClean="0"/>
              <a:pPr/>
              <a:t>14</a:t>
            </a:fld>
            <a:endParaRPr lang="en-US" dirty="0"/>
          </a:p>
        </p:txBody>
      </p:sp>
      <p:sp>
        <p:nvSpPr>
          <p:cNvPr id="7" name="Title 22"/>
          <p:cNvSpPr>
            <a:spLocks noGrp="1"/>
          </p:cNvSpPr>
          <p:nvPr>
            <p:ph type="title"/>
          </p:nvPr>
        </p:nvSpPr>
        <p:spPr/>
        <p:txBody>
          <a:bodyPr/>
          <a:lstStyle/>
          <a:p>
            <a:r>
              <a:rPr lang="en-US" dirty="0" smtClean="0"/>
              <a:t>Vignette 2: </a:t>
            </a:r>
            <a:r>
              <a:rPr lang="en-US" i="1" dirty="0" err="1" smtClean="0"/>
              <a:t>Culex</a:t>
            </a:r>
            <a:r>
              <a:rPr lang="en-US" i="1" dirty="0" smtClean="0"/>
              <a:t> </a:t>
            </a:r>
            <a:r>
              <a:rPr lang="en-US" i="1" dirty="0" err="1" smtClean="0"/>
              <a:t>tarsalis</a:t>
            </a:r>
            <a:endParaRPr lang="en-US" i="1" dirty="0"/>
          </a:p>
        </p:txBody>
      </p:sp>
      <p:pic>
        <p:nvPicPr>
          <p:cNvPr id="2" name="Picture 1"/>
          <p:cNvPicPr>
            <a:picLocks noChangeAspect="1"/>
          </p:cNvPicPr>
          <p:nvPr/>
        </p:nvPicPr>
        <p:blipFill>
          <a:blip r:embed="rId3"/>
          <a:stretch>
            <a:fillRect/>
          </a:stretch>
        </p:blipFill>
        <p:spPr>
          <a:xfrm>
            <a:off x="1238666" y="1383948"/>
            <a:ext cx="6666667" cy="4114286"/>
          </a:xfrm>
          <a:prstGeom prst="rect">
            <a:avLst/>
          </a:prstGeom>
        </p:spPr>
      </p:pic>
    </p:spTree>
    <p:extLst>
      <p:ext uri="{BB962C8B-B14F-4D97-AF65-F5344CB8AC3E}">
        <p14:creationId xmlns:p14="http://schemas.microsoft.com/office/powerpoint/2010/main" val="39001584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7A9008A-481B-4F65-A514-1AA65EA0FD53}" type="slidenum">
              <a:rPr lang="en-US" smtClean="0"/>
              <a:pPr/>
              <a:t>15</a:t>
            </a:fld>
            <a:endParaRPr lang="en-US" dirty="0"/>
          </a:p>
        </p:txBody>
      </p:sp>
      <p:sp>
        <p:nvSpPr>
          <p:cNvPr id="7" name="Title 22"/>
          <p:cNvSpPr>
            <a:spLocks noGrp="1"/>
          </p:cNvSpPr>
          <p:nvPr>
            <p:ph type="title"/>
          </p:nvPr>
        </p:nvSpPr>
        <p:spPr/>
        <p:txBody>
          <a:bodyPr/>
          <a:lstStyle/>
          <a:p>
            <a:r>
              <a:rPr lang="en-US" dirty="0" smtClean="0"/>
              <a:t>Vignette 2: </a:t>
            </a:r>
            <a:r>
              <a:rPr lang="en-US" i="1" dirty="0" err="1" smtClean="0"/>
              <a:t>Culex</a:t>
            </a:r>
            <a:r>
              <a:rPr lang="en-US" i="1" dirty="0" smtClean="0"/>
              <a:t> </a:t>
            </a:r>
            <a:r>
              <a:rPr lang="en-US" i="1" dirty="0" err="1" smtClean="0"/>
              <a:t>tarsalis</a:t>
            </a:r>
            <a:endParaRPr lang="en-US" i="1" dirty="0"/>
          </a:p>
        </p:txBody>
      </p:sp>
      <p:pic>
        <p:nvPicPr>
          <p:cNvPr id="2" name="Picture 1"/>
          <p:cNvPicPr>
            <a:picLocks noChangeAspect="1"/>
          </p:cNvPicPr>
          <p:nvPr/>
        </p:nvPicPr>
        <p:blipFill>
          <a:blip r:embed="rId3"/>
          <a:stretch>
            <a:fillRect/>
          </a:stretch>
        </p:blipFill>
        <p:spPr>
          <a:xfrm>
            <a:off x="1238666" y="1383948"/>
            <a:ext cx="6666667" cy="4114286"/>
          </a:xfrm>
          <a:prstGeom prst="rect">
            <a:avLst/>
          </a:prstGeom>
        </p:spPr>
      </p:pic>
    </p:spTree>
    <p:extLst>
      <p:ext uri="{BB962C8B-B14F-4D97-AF65-F5344CB8AC3E}">
        <p14:creationId xmlns:p14="http://schemas.microsoft.com/office/powerpoint/2010/main" val="12278154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7A9008A-481B-4F65-A514-1AA65EA0FD53}" type="slidenum">
              <a:rPr lang="en-US" smtClean="0"/>
              <a:pPr/>
              <a:t>16</a:t>
            </a:fld>
            <a:endParaRPr lang="en-US" dirty="0"/>
          </a:p>
        </p:txBody>
      </p:sp>
      <p:sp>
        <p:nvSpPr>
          <p:cNvPr id="7" name="Title 22"/>
          <p:cNvSpPr>
            <a:spLocks noGrp="1"/>
          </p:cNvSpPr>
          <p:nvPr>
            <p:ph type="title"/>
          </p:nvPr>
        </p:nvSpPr>
        <p:spPr/>
        <p:txBody>
          <a:bodyPr/>
          <a:lstStyle/>
          <a:p>
            <a:r>
              <a:rPr lang="en-US" dirty="0" smtClean="0"/>
              <a:t>Vignette 2: </a:t>
            </a:r>
            <a:r>
              <a:rPr lang="en-US" i="1" dirty="0" err="1" smtClean="0"/>
              <a:t>Culex</a:t>
            </a:r>
            <a:r>
              <a:rPr lang="en-US" i="1" dirty="0" smtClean="0"/>
              <a:t> </a:t>
            </a:r>
            <a:r>
              <a:rPr lang="en-US" i="1" dirty="0" err="1" smtClean="0"/>
              <a:t>tarsalis</a:t>
            </a:r>
            <a:endParaRPr lang="en-US" i="1" dirty="0"/>
          </a:p>
        </p:txBody>
      </p:sp>
      <p:grpSp>
        <p:nvGrpSpPr>
          <p:cNvPr id="6" name="Group 5"/>
          <p:cNvGrpSpPr/>
          <p:nvPr/>
        </p:nvGrpSpPr>
        <p:grpSpPr>
          <a:xfrm>
            <a:off x="6752491" y="3125886"/>
            <a:ext cx="2391509" cy="1088124"/>
            <a:chOff x="6084276" y="2514600"/>
            <a:chExt cx="2391509" cy="1088124"/>
          </a:xfrm>
        </p:grpSpPr>
        <p:sp>
          <p:nvSpPr>
            <p:cNvPr id="9" name="TextBox 8"/>
            <p:cNvSpPr txBox="1"/>
            <p:nvPr/>
          </p:nvSpPr>
          <p:spPr>
            <a:xfrm>
              <a:off x="6084277" y="2514600"/>
              <a:ext cx="2391508" cy="646331"/>
            </a:xfrm>
            <a:prstGeom prst="rect">
              <a:avLst/>
            </a:prstGeom>
            <a:noFill/>
          </p:spPr>
          <p:txBody>
            <a:bodyPr wrap="square" rtlCol="0">
              <a:spAutoFit/>
            </a:bodyPr>
            <a:lstStyle/>
            <a:p>
              <a:r>
                <a:rPr lang="en-US" dirty="0" smtClean="0"/>
                <a:t>Native Status:</a:t>
              </a:r>
            </a:p>
            <a:p>
              <a:r>
                <a:rPr lang="en-US" dirty="0" smtClean="0"/>
                <a:t>	</a:t>
              </a:r>
              <a:endParaRPr lang="en-US" dirty="0"/>
            </a:p>
          </p:txBody>
        </p:sp>
        <p:sp>
          <p:nvSpPr>
            <p:cNvPr id="10" name="Rectangle 9"/>
            <p:cNvSpPr/>
            <p:nvPr/>
          </p:nvSpPr>
          <p:spPr bwMode="auto">
            <a:xfrm>
              <a:off x="6084277" y="2901462"/>
              <a:ext cx="439615" cy="259469"/>
            </a:xfrm>
            <a:prstGeom prst="rect">
              <a:avLst/>
            </a:prstGeom>
            <a:solidFill>
              <a:schemeClr val="accent1">
                <a:lumMod val="40000"/>
                <a:lumOff val="60000"/>
              </a:schemeClr>
            </a:soli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6084276" y="3288324"/>
              <a:ext cx="439615" cy="259469"/>
            </a:xfrm>
            <a:prstGeom prst="rect">
              <a:avLst/>
            </a:prstGeom>
            <a:solidFill>
              <a:schemeClr val="tx2">
                <a:lumMod val="75000"/>
              </a:schemeClr>
            </a:soli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TextBox 11"/>
            <p:cNvSpPr txBox="1"/>
            <p:nvPr/>
          </p:nvSpPr>
          <p:spPr>
            <a:xfrm>
              <a:off x="6646985" y="2831122"/>
              <a:ext cx="1582615" cy="369332"/>
            </a:xfrm>
            <a:prstGeom prst="rect">
              <a:avLst/>
            </a:prstGeom>
            <a:noFill/>
          </p:spPr>
          <p:txBody>
            <a:bodyPr wrap="square" rtlCol="0">
              <a:spAutoFit/>
            </a:bodyPr>
            <a:lstStyle/>
            <a:p>
              <a:r>
                <a:rPr lang="en-US" dirty="0" smtClean="0"/>
                <a:t>Native</a:t>
              </a:r>
              <a:endParaRPr lang="en-US" dirty="0"/>
            </a:p>
          </p:txBody>
        </p:sp>
        <p:sp>
          <p:nvSpPr>
            <p:cNvPr id="13" name="TextBox 12"/>
            <p:cNvSpPr txBox="1"/>
            <p:nvPr/>
          </p:nvSpPr>
          <p:spPr>
            <a:xfrm>
              <a:off x="6721722" y="3233392"/>
              <a:ext cx="1213338" cy="369332"/>
            </a:xfrm>
            <a:prstGeom prst="rect">
              <a:avLst/>
            </a:prstGeom>
            <a:noFill/>
          </p:spPr>
          <p:txBody>
            <a:bodyPr wrap="square" rtlCol="0">
              <a:spAutoFit/>
            </a:bodyPr>
            <a:lstStyle/>
            <a:p>
              <a:r>
                <a:rPr lang="en-US" dirty="0" smtClean="0"/>
                <a:t>Absent</a:t>
              </a:r>
              <a:endParaRPr lang="en-US" dirty="0"/>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200" y="1163051"/>
            <a:ext cx="6330460" cy="4572000"/>
          </a:xfrm>
          <a:prstGeom prst="rect">
            <a:avLst/>
          </a:prstGeom>
        </p:spPr>
      </p:pic>
    </p:spTree>
    <p:extLst>
      <p:ext uri="{BB962C8B-B14F-4D97-AF65-F5344CB8AC3E}">
        <p14:creationId xmlns:p14="http://schemas.microsoft.com/office/powerpoint/2010/main" val="32377057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7A9008A-481B-4F65-A514-1AA65EA0FD53}" type="slidenum">
              <a:rPr lang="en-US" smtClean="0"/>
              <a:pPr/>
              <a:t>17</a:t>
            </a:fld>
            <a:endParaRPr lang="en-US" dirty="0"/>
          </a:p>
        </p:txBody>
      </p:sp>
      <p:sp>
        <p:nvSpPr>
          <p:cNvPr id="6" name="Content Placeholder 17"/>
          <p:cNvSpPr>
            <a:spLocks noGrp="1"/>
          </p:cNvSpPr>
          <p:nvPr>
            <p:ph idx="1"/>
          </p:nvPr>
        </p:nvSpPr>
        <p:spPr/>
        <p:txBody>
          <a:bodyPr/>
          <a:lstStyle/>
          <a:p>
            <a:r>
              <a:rPr lang="en-US" dirty="0" smtClean="0"/>
              <a:t>NEON data has captured interesting ecological phenomena that could have the potential to drive future research</a:t>
            </a:r>
          </a:p>
          <a:p>
            <a:r>
              <a:rPr lang="en-US" dirty="0" smtClean="0"/>
              <a:t>This data </a:t>
            </a:r>
            <a:r>
              <a:rPr lang="en-US" dirty="0" smtClean="0"/>
              <a:t>tutorial </a:t>
            </a:r>
            <a:r>
              <a:rPr lang="en-US" dirty="0" smtClean="0"/>
              <a:t>provides </a:t>
            </a:r>
            <a:r>
              <a:rPr lang="en-US" dirty="0" smtClean="0"/>
              <a:t>only a </a:t>
            </a:r>
            <a:r>
              <a:rPr lang="en-US" dirty="0" smtClean="0"/>
              <a:t>very initial look at both species richness and Julian date of observation for </a:t>
            </a:r>
            <a:r>
              <a:rPr lang="en-US" i="1" dirty="0" err="1" smtClean="0"/>
              <a:t>Culex</a:t>
            </a:r>
            <a:r>
              <a:rPr lang="en-US" i="1" dirty="0" smtClean="0"/>
              <a:t> </a:t>
            </a:r>
            <a:r>
              <a:rPr lang="en-US" i="1" dirty="0" err="1" smtClean="0"/>
              <a:t>tarsalis</a:t>
            </a:r>
            <a:endParaRPr lang="en-US" i="1" dirty="0"/>
          </a:p>
        </p:txBody>
      </p:sp>
      <p:sp>
        <p:nvSpPr>
          <p:cNvPr id="7" name="Title 22"/>
          <p:cNvSpPr>
            <a:spLocks noGrp="1"/>
          </p:cNvSpPr>
          <p:nvPr>
            <p:ph type="title"/>
          </p:nvPr>
        </p:nvSpPr>
        <p:spPr/>
        <p:txBody>
          <a:bodyPr/>
          <a:lstStyle/>
          <a:p>
            <a:r>
              <a:rPr lang="en-US" dirty="0" smtClean="0"/>
              <a:t>Conclusions</a:t>
            </a:r>
            <a:endParaRPr lang="en-US" dirty="0"/>
          </a:p>
        </p:txBody>
      </p:sp>
    </p:spTree>
    <p:extLst>
      <p:ext uri="{BB962C8B-B14F-4D97-AF65-F5344CB8AC3E}">
        <p14:creationId xmlns:p14="http://schemas.microsoft.com/office/powerpoint/2010/main" val="30800091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7A9008A-481B-4F65-A514-1AA65EA0FD53}" type="slidenum">
              <a:rPr lang="en-US" smtClean="0"/>
              <a:pPr/>
              <a:t>18</a:t>
            </a:fld>
            <a:endParaRPr lang="en-US" dirty="0"/>
          </a:p>
        </p:txBody>
      </p:sp>
      <p:sp>
        <p:nvSpPr>
          <p:cNvPr id="6" name="Content Placeholder 17"/>
          <p:cNvSpPr>
            <a:spLocks noGrp="1"/>
          </p:cNvSpPr>
          <p:nvPr>
            <p:ph idx="1"/>
          </p:nvPr>
        </p:nvSpPr>
        <p:spPr/>
        <p:txBody>
          <a:bodyPr/>
          <a:lstStyle/>
          <a:p>
            <a:pPr marL="0" indent="0" algn="ctr">
              <a:buNone/>
            </a:pPr>
            <a:r>
              <a:rPr lang="en-US" dirty="0"/>
              <a:t>Special thanks to Katie </a:t>
            </a:r>
            <a:r>
              <a:rPr lang="en-US" dirty="0" err="1" smtClean="0"/>
              <a:t>LeVan</a:t>
            </a:r>
            <a:r>
              <a:rPr lang="en-US" dirty="0" smtClean="0"/>
              <a:t>, </a:t>
            </a:r>
            <a:r>
              <a:rPr lang="en-US" dirty="0" smtClean="0"/>
              <a:t>Cody Flagg, and Megan Jones </a:t>
            </a:r>
            <a:r>
              <a:rPr lang="en-US" dirty="0"/>
              <a:t>for providing mentorship, resources, and coding expertise.</a:t>
            </a:r>
          </a:p>
        </p:txBody>
      </p:sp>
      <p:sp>
        <p:nvSpPr>
          <p:cNvPr id="7" name="Title 22"/>
          <p:cNvSpPr>
            <a:spLocks noGrp="1"/>
          </p:cNvSpPr>
          <p:nvPr>
            <p:ph type="title"/>
          </p:nvPr>
        </p:nvSpPr>
        <p:spPr/>
        <p:txBody>
          <a:bodyPr/>
          <a:lstStyle/>
          <a:p>
            <a:r>
              <a:rPr lang="en-US" dirty="0" smtClean="0"/>
              <a:t>Acknowledgements </a:t>
            </a:r>
            <a:endParaRPr lang="en-US" dirty="0"/>
          </a:p>
        </p:txBody>
      </p:sp>
    </p:spTree>
    <p:extLst>
      <p:ext uri="{BB962C8B-B14F-4D97-AF65-F5344CB8AC3E}">
        <p14:creationId xmlns:p14="http://schemas.microsoft.com/office/powerpoint/2010/main" val="38041400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7A9008A-481B-4F65-A514-1AA65EA0FD53}" type="slidenum">
              <a:rPr lang="en-US" smtClean="0"/>
              <a:pPr/>
              <a:t>19</a:t>
            </a:fld>
            <a:endParaRPr lang="en-US" dirty="0"/>
          </a:p>
        </p:txBody>
      </p:sp>
      <p:sp>
        <p:nvSpPr>
          <p:cNvPr id="6" name="Content Placeholder 17"/>
          <p:cNvSpPr>
            <a:spLocks noGrp="1"/>
          </p:cNvSpPr>
          <p:nvPr>
            <p:ph idx="1"/>
          </p:nvPr>
        </p:nvSpPr>
        <p:spPr/>
        <p:txBody>
          <a:bodyPr/>
          <a:lstStyle/>
          <a:p>
            <a:pPr marL="0" indent="0" algn="ctr">
              <a:buNone/>
            </a:pPr>
            <a:endParaRPr lang="en-US" dirty="0"/>
          </a:p>
        </p:txBody>
      </p:sp>
      <p:sp>
        <p:nvSpPr>
          <p:cNvPr id="7" name="Title 22"/>
          <p:cNvSpPr>
            <a:spLocks noGrp="1"/>
          </p:cNvSpPr>
          <p:nvPr>
            <p:ph type="title"/>
          </p:nvPr>
        </p:nvSpPr>
        <p:spPr/>
        <p:txBody>
          <a:bodyPr/>
          <a:lstStyle/>
          <a:p>
            <a:r>
              <a:rPr lang="en-US" dirty="0" smtClean="0"/>
              <a:t>Any Questions?</a:t>
            </a:r>
            <a:endParaRPr lang="en-US" dirty="0"/>
          </a:p>
        </p:txBody>
      </p:sp>
    </p:spTree>
    <p:extLst>
      <p:ext uri="{BB962C8B-B14F-4D97-AF65-F5344CB8AC3E}">
        <p14:creationId xmlns:p14="http://schemas.microsoft.com/office/powerpoint/2010/main" val="21321929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smtClean="0"/>
              <a:t>Why Study Mosquitoes?</a:t>
            </a:r>
            <a:endParaRPr lang="en-US" dirty="0"/>
          </a:p>
        </p:txBody>
      </p:sp>
      <p:sp>
        <p:nvSpPr>
          <p:cNvPr id="21" name="Content Placeholder 20"/>
          <p:cNvSpPr>
            <a:spLocks noGrp="1"/>
          </p:cNvSpPr>
          <p:nvPr>
            <p:ph sz="half" idx="1"/>
          </p:nvPr>
        </p:nvSpPr>
        <p:spPr/>
        <p:txBody>
          <a:bodyPr/>
          <a:lstStyle/>
          <a:p>
            <a:r>
              <a:rPr lang="en-US" dirty="0" smtClean="0"/>
              <a:t>Mosquitoes are key members of both aquatic and terrestrial food chains </a:t>
            </a:r>
          </a:p>
          <a:p>
            <a:r>
              <a:rPr lang="en-US" dirty="0" smtClean="0"/>
              <a:t>Mosquitoes are known vectors for human diseases </a:t>
            </a:r>
            <a:r>
              <a:rPr lang="en-US" dirty="0"/>
              <a:t>(</a:t>
            </a:r>
            <a:r>
              <a:rPr lang="en-US" dirty="0" err="1"/>
              <a:t>Rochlin</a:t>
            </a:r>
            <a:r>
              <a:rPr lang="en-US" dirty="0"/>
              <a:t> et al. 2013)</a:t>
            </a:r>
            <a:endParaRPr lang="en-US" dirty="0" smtClean="0"/>
          </a:p>
          <a:p>
            <a:r>
              <a:rPr lang="en-US" dirty="0" smtClean="0"/>
              <a:t>A useful taxon for studying the impacts of climate change (Hoekman et al. 2016)</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7545" y="1481328"/>
            <a:ext cx="2781688" cy="20767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6597" y="3655448"/>
            <a:ext cx="2762636" cy="2229161"/>
          </a:xfrm>
          <a:prstGeom prst="rect">
            <a:avLst/>
          </a:prstGeom>
        </p:spPr>
      </p:pic>
    </p:spTree>
    <p:extLst>
      <p:ext uri="{BB962C8B-B14F-4D97-AF65-F5344CB8AC3E}">
        <p14:creationId xmlns:p14="http://schemas.microsoft.com/office/powerpoint/2010/main" val="39204255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7A9008A-481B-4F65-A514-1AA65EA0FD53}" type="slidenum">
              <a:rPr lang="en-US" smtClean="0"/>
              <a:pPr/>
              <a:t>20</a:t>
            </a:fld>
            <a:endParaRPr lang="en-US" dirty="0"/>
          </a:p>
        </p:txBody>
      </p:sp>
      <p:sp>
        <p:nvSpPr>
          <p:cNvPr id="6" name="Content Placeholder 17"/>
          <p:cNvSpPr>
            <a:spLocks noGrp="1"/>
          </p:cNvSpPr>
          <p:nvPr>
            <p:ph idx="1"/>
          </p:nvPr>
        </p:nvSpPr>
        <p:spPr/>
        <p:txBody>
          <a:bodyPr/>
          <a:lstStyle/>
          <a:p>
            <a:pPr marL="0" indent="0">
              <a:buNone/>
            </a:pPr>
            <a:r>
              <a:rPr lang="en-US" sz="1400" dirty="0"/>
              <a:t>Hoekman, D., Y. P. Springer, C. M. Barker, R. Barrera, M. S. Blackmore, W. E. Bradshaw, D. H. Foley, H. S. Ginsberg, M. H. Hayden, C. M. Holzapfel, S. A. Juliano, L. D. Kramer, S. L. LaDeau, T. P. Livdahl, C. G. Moore, R. S. Nasci, W. K. Reisen, and H. M. Savage. 2016. Design for mosquito abundance, diversity, and phenology sampling within the National Ecological Observatory Network. Ecosphere 7:1–13.</a:t>
            </a:r>
          </a:p>
          <a:p>
            <a:pPr marL="0" indent="0">
              <a:buNone/>
            </a:pPr>
            <a:r>
              <a:rPr lang="en-US" sz="1400" dirty="0" err="1"/>
              <a:t>Jetz</a:t>
            </a:r>
            <a:r>
              <a:rPr lang="en-US" sz="1400" dirty="0"/>
              <a:t>, W., and C. </a:t>
            </a:r>
            <a:r>
              <a:rPr lang="en-US" sz="1400" dirty="0" err="1"/>
              <a:t>Rahbek</a:t>
            </a:r>
            <a:r>
              <a:rPr lang="en-US" sz="1400" dirty="0"/>
              <a:t>. 2001. Geometric constraints explain much of the species richness pattern in African birds. Proceedings of the National Academy of Sciences 98:5661–5666.</a:t>
            </a:r>
          </a:p>
          <a:p>
            <a:pPr marL="0" indent="0">
              <a:buNone/>
            </a:pPr>
            <a:r>
              <a:rPr lang="en-US" sz="1400" dirty="0"/>
              <a:t>Mora, C., D. R. Robertson, Camilo Mora, and D. Ross Robertson. 2005. Causes of Latitudinal Gradients in Species Richness : a Test With Fishes of the Tropical Eastern Pacific. America 86:1771–1782.</a:t>
            </a:r>
          </a:p>
          <a:p>
            <a:pPr marL="0" indent="0">
              <a:buNone/>
            </a:pPr>
            <a:r>
              <a:rPr lang="en-US" sz="1400" dirty="0" err="1"/>
              <a:t>Rochlin</a:t>
            </a:r>
            <a:r>
              <a:rPr lang="en-US" sz="1400" dirty="0"/>
              <a:t>, I., D. V. </a:t>
            </a:r>
            <a:r>
              <a:rPr lang="en-US" sz="1400" dirty="0" err="1"/>
              <a:t>Ninivaggi</a:t>
            </a:r>
            <a:r>
              <a:rPr lang="en-US" sz="1400" dirty="0"/>
              <a:t>, M. L. Hutchinson, and A. </a:t>
            </a:r>
            <a:r>
              <a:rPr lang="en-US" sz="1400" dirty="0" err="1"/>
              <a:t>Farajollahi</a:t>
            </a:r>
            <a:r>
              <a:rPr lang="en-US" sz="1400" dirty="0"/>
              <a:t>. 2013. Climate Change and Range Expansion of the Asian Tiger Mosquito (</a:t>
            </a:r>
            <a:r>
              <a:rPr lang="en-US" sz="1400" dirty="0" err="1"/>
              <a:t>Aedes</a:t>
            </a:r>
            <a:r>
              <a:rPr lang="en-US" sz="1400" dirty="0"/>
              <a:t> </a:t>
            </a:r>
            <a:r>
              <a:rPr lang="en-US" sz="1400" dirty="0" err="1"/>
              <a:t>albopictus</a:t>
            </a:r>
            <a:r>
              <a:rPr lang="en-US" sz="1400" dirty="0"/>
              <a:t>) in Northeastern USA: Implications for Public Health Practitioners. </a:t>
            </a:r>
            <a:r>
              <a:rPr lang="en-US" sz="1400" dirty="0" err="1"/>
              <a:t>PLoS</a:t>
            </a:r>
            <a:r>
              <a:rPr lang="en-US" sz="1400" dirty="0"/>
              <a:t> ONE 8:1–9.</a:t>
            </a:r>
          </a:p>
          <a:p>
            <a:pPr marL="0" indent="0">
              <a:buNone/>
            </a:pPr>
            <a:endParaRPr lang="en-US" sz="1400" i="1" dirty="0"/>
          </a:p>
          <a:p>
            <a:pPr marL="0" indent="0">
              <a:buNone/>
            </a:pPr>
            <a:endParaRPr lang="en-US" sz="1400" i="1" dirty="0"/>
          </a:p>
        </p:txBody>
      </p:sp>
      <p:sp>
        <p:nvSpPr>
          <p:cNvPr id="7" name="Title 22"/>
          <p:cNvSpPr>
            <a:spLocks noGrp="1"/>
          </p:cNvSpPr>
          <p:nvPr>
            <p:ph type="title"/>
          </p:nvPr>
        </p:nvSpPr>
        <p:spPr/>
        <p:txBody>
          <a:bodyPr/>
          <a:lstStyle/>
          <a:p>
            <a:r>
              <a:rPr lang="en-US" dirty="0" smtClean="0"/>
              <a:t>Bibliography</a:t>
            </a:r>
            <a:endParaRPr lang="en-US" dirty="0"/>
          </a:p>
        </p:txBody>
      </p:sp>
    </p:spTree>
    <p:extLst>
      <p:ext uri="{BB962C8B-B14F-4D97-AF65-F5344CB8AC3E}">
        <p14:creationId xmlns:p14="http://schemas.microsoft.com/office/powerpoint/2010/main" val="24197609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7A9008A-481B-4F65-A514-1AA65EA0FD53}" type="slidenum">
              <a:rPr lang="en-US" smtClean="0"/>
              <a:pPr/>
              <a:t>21</a:t>
            </a:fld>
            <a:endParaRPr lang="en-US" dirty="0"/>
          </a:p>
        </p:txBody>
      </p:sp>
      <p:sp>
        <p:nvSpPr>
          <p:cNvPr id="6" name="Content Placeholder 17"/>
          <p:cNvSpPr>
            <a:spLocks noGrp="1"/>
          </p:cNvSpPr>
          <p:nvPr>
            <p:ph idx="1"/>
          </p:nvPr>
        </p:nvSpPr>
        <p:spPr/>
        <p:txBody>
          <a:bodyPr/>
          <a:lstStyle/>
          <a:p>
            <a:pPr marL="457200" indent="-457200">
              <a:buFont typeface="+mj-lt"/>
              <a:buAutoNum type="arabicPeriod"/>
            </a:pPr>
            <a:r>
              <a:rPr lang="en-US" sz="1800" i="1" dirty="0"/>
              <a:t>Bryant, P. J. 2007. Western Encephalitis Mosquito. Natural History of Orange County, California and Nearby Places. University of California, Irvine.</a:t>
            </a:r>
          </a:p>
          <a:p>
            <a:pPr marL="457200" indent="-457200">
              <a:buFont typeface="+mj-lt"/>
              <a:buAutoNum type="arabicPeriod"/>
            </a:pPr>
            <a:r>
              <a:rPr lang="en-US" sz="1800" i="1" dirty="0" err="1"/>
              <a:t>Gathany</a:t>
            </a:r>
            <a:r>
              <a:rPr lang="en-US" sz="1800" i="1" dirty="0"/>
              <a:t>, J. 2002. Asian tiger mosquito, </a:t>
            </a:r>
            <a:r>
              <a:rPr lang="en-US" sz="1800" i="1" dirty="0" err="1"/>
              <a:t>Aedes</a:t>
            </a:r>
            <a:r>
              <a:rPr lang="en-US" sz="1800" i="1" dirty="0"/>
              <a:t> </a:t>
            </a:r>
            <a:r>
              <a:rPr lang="en-US" sz="1800" i="1" dirty="0" err="1"/>
              <a:t>albopicts</a:t>
            </a:r>
            <a:r>
              <a:rPr lang="en-US" sz="1800" i="1" dirty="0"/>
              <a:t>, beginning its blood-meal. Center for Disease Control and Prevention's Public Health Image Library. Center for Disease Control and Prevention</a:t>
            </a:r>
            <a:r>
              <a:rPr lang="en-US" sz="1800" i="1" dirty="0" smtClean="0"/>
              <a:t>.</a:t>
            </a:r>
          </a:p>
          <a:p>
            <a:pPr marL="457200" indent="-457200">
              <a:buFont typeface="+mj-lt"/>
              <a:buAutoNum type="arabicPeriod"/>
            </a:pPr>
            <a:r>
              <a:rPr lang="en-US" sz="1800" i="1" dirty="0"/>
              <a:t>Bertone, M. 2015. A female </a:t>
            </a:r>
            <a:r>
              <a:rPr lang="en-US" sz="1800" i="1" dirty="0" err="1"/>
              <a:t>Culex</a:t>
            </a:r>
            <a:r>
              <a:rPr lang="en-US" sz="1800" i="1" dirty="0"/>
              <a:t> </a:t>
            </a:r>
            <a:r>
              <a:rPr lang="en-US" sz="1800" i="1" dirty="0" err="1"/>
              <a:t>tarsalis</a:t>
            </a:r>
            <a:r>
              <a:rPr lang="en-US" sz="1800" i="1" dirty="0"/>
              <a:t>, a species that overwinters as a </a:t>
            </a:r>
            <a:r>
              <a:rPr lang="en-US" sz="1800" i="1" dirty="0" err="1"/>
              <a:t>diapausing</a:t>
            </a:r>
            <a:r>
              <a:rPr lang="en-US" sz="1800" i="1" dirty="0"/>
              <a:t> adult. NCSU PDIC Blog. North Carolina State University Plant Disease and Insect Clinic.</a:t>
            </a:r>
          </a:p>
        </p:txBody>
      </p:sp>
      <p:sp>
        <p:nvSpPr>
          <p:cNvPr id="7" name="Title 22"/>
          <p:cNvSpPr>
            <a:spLocks noGrp="1"/>
          </p:cNvSpPr>
          <p:nvPr>
            <p:ph type="title"/>
          </p:nvPr>
        </p:nvSpPr>
        <p:spPr/>
        <p:txBody>
          <a:bodyPr/>
          <a:lstStyle/>
          <a:p>
            <a:r>
              <a:rPr lang="en-US" dirty="0" smtClean="0"/>
              <a:t>Image Sources</a:t>
            </a:r>
            <a:endParaRPr lang="en-US" dirty="0"/>
          </a:p>
        </p:txBody>
      </p:sp>
    </p:spTree>
    <p:extLst>
      <p:ext uri="{BB962C8B-B14F-4D97-AF65-F5344CB8AC3E}">
        <p14:creationId xmlns:p14="http://schemas.microsoft.com/office/powerpoint/2010/main" val="39178348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8031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en-US" dirty="0" smtClean="0"/>
              <a:t>Goals and Project Components</a:t>
            </a:r>
            <a:endParaRPr lang="en-US" dirty="0"/>
          </a:p>
        </p:txBody>
      </p:sp>
      <p:sp>
        <p:nvSpPr>
          <p:cNvPr id="18" name="Content Placeholder 17"/>
          <p:cNvSpPr>
            <a:spLocks noGrp="1"/>
          </p:cNvSpPr>
          <p:nvPr>
            <p:ph idx="1"/>
          </p:nvPr>
        </p:nvSpPr>
        <p:spPr/>
        <p:txBody>
          <a:bodyPr/>
          <a:lstStyle/>
          <a:p>
            <a:r>
              <a:rPr lang="en-US" dirty="0" smtClean="0"/>
              <a:t>Goal of Project: Create a data tutorial that allows researchers to engage with NEON data</a:t>
            </a:r>
          </a:p>
          <a:p>
            <a:r>
              <a:rPr lang="en-US" dirty="0" smtClean="0"/>
              <a:t>Two avenues of exploration:</a:t>
            </a:r>
            <a:endParaRPr lang="en-US" dirty="0"/>
          </a:p>
          <a:p>
            <a:pPr lvl="1"/>
            <a:r>
              <a:rPr lang="en-US" dirty="0" smtClean="0"/>
              <a:t>Vignette 1: Species richness over a latitudinal gradient</a:t>
            </a:r>
          </a:p>
          <a:p>
            <a:pPr lvl="2"/>
            <a:r>
              <a:rPr lang="en-US" dirty="0" smtClean="0"/>
              <a:t>Latitudinal diversity gradients (LDGs) have been observed in other species but little work has been done on mosquitoes </a:t>
            </a:r>
            <a:r>
              <a:rPr lang="en-US" dirty="0"/>
              <a:t>(</a:t>
            </a:r>
            <a:r>
              <a:rPr lang="en-US" dirty="0" err="1"/>
              <a:t>Jetz</a:t>
            </a:r>
            <a:r>
              <a:rPr lang="en-US" dirty="0"/>
              <a:t> and </a:t>
            </a:r>
            <a:r>
              <a:rPr lang="en-US" dirty="0" err="1"/>
              <a:t>Rahbek</a:t>
            </a:r>
            <a:r>
              <a:rPr lang="en-US" dirty="0"/>
              <a:t> 2001, Mora et al. 2005)</a:t>
            </a:r>
            <a:endParaRPr lang="en-US" dirty="0" smtClean="0"/>
          </a:p>
          <a:p>
            <a:pPr lvl="1"/>
            <a:r>
              <a:rPr lang="en-US" dirty="0" smtClean="0"/>
              <a:t>Vignette 2: Julian date of observation for </a:t>
            </a:r>
            <a:r>
              <a:rPr lang="en-US" i="1" dirty="0" err="1" smtClean="0"/>
              <a:t>Culex</a:t>
            </a:r>
            <a:r>
              <a:rPr lang="en-US" i="1" dirty="0" smtClean="0"/>
              <a:t> </a:t>
            </a:r>
            <a:r>
              <a:rPr lang="en-US" i="1" dirty="0" err="1" smtClean="0"/>
              <a:t>tarsalis</a:t>
            </a:r>
            <a:endParaRPr lang="en-US" i="1" dirty="0" smtClean="0"/>
          </a:p>
          <a:p>
            <a:pPr lvl="2"/>
            <a:r>
              <a:rPr lang="en-US" i="1" dirty="0" err="1" smtClean="0"/>
              <a:t>Culex</a:t>
            </a:r>
            <a:r>
              <a:rPr lang="en-US" i="1" dirty="0" smtClean="0"/>
              <a:t> </a:t>
            </a:r>
            <a:r>
              <a:rPr lang="en-US" i="1" dirty="0" err="1" smtClean="0"/>
              <a:t>tarsalis</a:t>
            </a:r>
            <a:r>
              <a:rPr lang="en-US" i="1" dirty="0" smtClean="0"/>
              <a:t> </a:t>
            </a:r>
            <a:r>
              <a:rPr lang="en-US" dirty="0" smtClean="0"/>
              <a:t>is a known carrier of diseases such as West Nile Virus</a:t>
            </a:r>
          </a:p>
          <a:p>
            <a:pPr lvl="2"/>
            <a:r>
              <a:rPr lang="en-US" dirty="0" smtClean="0"/>
              <a:t>Has a large range available for study </a:t>
            </a:r>
          </a:p>
          <a:p>
            <a:pPr lvl="2"/>
            <a:r>
              <a:rPr lang="en-US" dirty="0" smtClean="0"/>
              <a:t>Relatively large abundance in our data</a:t>
            </a:r>
            <a:endParaRPr lang="en-US" dirty="0" smtClean="0"/>
          </a:p>
          <a:p>
            <a:pPr marL="287337" lvl="1" indent="0">
              <a:buNone/>
            </a:pPr>
            <a:endParaRPr lang="en-US" dirty="0"/>
          </a:p>
        </p:txBody>
      </p:sp>
    </p:spTree>
    <p:extLst>
      <p:ext uri="{BB962C8B-B14F-4D97-AF65-F5344CB8AC3E}">
        <p14:creationId xmlns:p14="http://schemas.microsoft.com/office/powerpoint/2010/main" val="27549630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a:t>Data Cleaning Methods</a:t>
            </a:r>
          </a:p>
        </p:txBody>
      </p:sp>
      <p:sp>
        <p:nvSpPr>
          <p:cNvPr id="21" name="Content Placeholder 20"/>
          <p:cNvSpPr>
            <a:spLocks noGrp="1"/>
          </p:cNvSpPr>
          <p:nvPr>
            <p:ph sz="half" idx="1"/>
          </p:nvPr>
        </p:nvSpPr>
        <p:spPr/>
        <p:txBody>
          <a:bodyPr/>
          <a:lstStyle/>
          <a:p>
            <a:r>
              <a:rPr lang="en-US" dirty="0"/>
              <a:t>Initial Project Challenges:</a:t>
            </a:r>
          </a:p>
          <a:p>
            <a:pPr lvl="1"/>
            <a:r>
              <a:rPr lang="en-US" dirty="0"/>
              <a:t>Obtaining location information from NEON </a:t>
            </a:r>
          </a:p>
          <a:p>
            <a:pPr lvl="1"/>
            <a:r>
              <a:rPr lang="en-US" dirty="0"/>
              <a:t>Combining data frames</a:t>
            </a:r>
          </a:p>
          <a:p>
            <a:pPr lvl="1"/>
            <a:r>
              <a:rPr lang="en-US" dirty="0"/>
              <a:t>Filtering data based on certain criteria</a:t>
            </a:r>
          </a:p>
        </p:txBody>
      </p:sp>
      <p:sp>
        <p:nvSpPr>
          <p:cNvPr id="22" name="Content Placeholder 21"/>
          <p:cNvSpPr>
            <a:spLocks noGrp="1"/>
          </p:cNvSpPr>
          <p:nvPr>
            <p:ph sz="half" idx="2"/>
          </p:nvPr>
        </p:nvSpPr>
        <p:spPr/>
        <p:txBody>
          <a:bodyPr/>
          <a:lstStyle/>
          <a:p>
            <a:r>
              <a:rPr lang="en-US" dirty="0"/>
              <a:t>Methods for addressing challenges:</a:t>
            </a:r>
          </a:p>
          <a:p>
            <a:pPr lvl="1"/>
            <a:r>
              <a:rPr lang="en-US" dirty="0" err="1" smtClean="0"/>
              <a:t>lapply</a:t>
            </a:r>
            <a:endParaRPr lang="en-US" dirty="0"/>
          </a:p>
          <a:p>
            <a:pPr lvl="1"/>
            <a:r>
              <a:rPr lang="en-US" dirty="0" smtClean="0"/>
              <a:t>merge</a:t>
            </a:r>
            <a:endParaRPr lang="en-US" dirty="0"/>
          </a:p>
          <a:p>
            <a:pPr lvl="1"/>
            <a:r>
              <a:rPr lang="en-US" dirty="0" smtClean="0"/>
              <a:t>filter</a:t>
            </a:r>
            <a:endParaRPr lang="en-US" dirty="0"/>
          </a:p>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3993261"/>
            <a:ext cx="8211312" cy="2124075"/>
          </a:xfrm>
          <a:prstGeom prst="rect">
            <a:avLst/>
          </a:prstGeom>
        </p:spPr>
      </p:pic>
    </p:spTree>
    <p:extLst>
      <p:ext uri="{BB962C8B-B14F-4D97-AF65-F5344CB8AC3E}">
        <p14:creationId xmlns:p14="http://schemas.microsoft.com/office/powerpoint/2010/main" val="17584826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7A9008A-481B-4F65-A514-1AA65EA0FD53}" type="slidenum">
              <a:rPr lang="en-US" smtClean="0"/>
              <a:pPr/>
              <a:t>5</a:t>
            </a:fld>
            <a:endParaRPr lang="en-US" dirty="0"/>
          </a:p>
        </p:txBody>
      </p:sp>
      <p:sp>
        <p:nvSpPr>
          <p:cNvPr id="6" name="Content Placeholder 17"/>
          <p:cNvSpPr>
            <a:spLocks noGrp="1"/>
          </p:cNvSpPr>
          <p:nvPr>
            <p:ph idx="1"/>
          </p:nvPr>
        </p:nvSpPr>
        <p:spPr/>
        <p:txBody>
          <a:bodyPr/>
          <a:lstStyle/>
          <a:p>
            <a:r>
              <a:rPr lang="en-US" dirty="0" smtClean="0"/>
              <a:t>The </a:t>
            </a:r>
            <a:r>
              <a:rPr lang="en-US" dirty="0" err="1" smtClean="0"/>
              <a:t>lapply</a:t>
            </a:r>
            <a:r>
              <a:rPr lang="en-US" dirty="0" smtClean="0"/>
              <a:t>() function in R applies a function of your choosing to a list or vector and returns a list of results.</a:t>
            </a:r>
          </a:p>
          <a:p>
            <a:endParaRPr lang="en-US" dirty="0"/>
          </a:p>
        </p:txBody>
      </p:sp>
      <p:sp>
        <p:nvSpPr>
          <p:cNvPr id="7" name="Title 22"/>
          <p:cNvSpPr>
            <a:spLocks noGrp="1"/>
          </p:cNvSpPr>
          <p:nvPr>
            <p:ph type="title"/>
          </p:nvPr>
        </p:nvSpPr>
        <p:spPr/>
        <p:txBody>
          <a:bodyPr/>
          <a:lstStyle/>
          <a:p>
            <a:r>
              <a:rPr lang="en-US" dirty="0" smtClean="0"/>
              <a:t>The </a:t>
            </a:r>
            <a:r>
              <a:rPr lang="en-US" dirty="0" err="1" smtClean="0"/>
              <a:t>lapply</a:t>
            </a:r>
            <a:r>
              <a:rPr lang="en-US" dirty="0" smtClean="0"/>
              <a:t> function</a:t>
            </a:r>
            <a:endParaRPr lang="en-US" dirty="0"/>
          </a:p>
        </p:txBody>
      </p:sp>
      <p:sp>
        <p:nvSpPr>
          <p:cNvPr id="16" name="Down Arrow 15"/>
          <p:cNvSpPr/>
          <p:nvPr/>
        </p:nvSpPr>
        <p:spPr bwMode="auto">
          <a:xfrm>
            <a:off x="4373224" y="3273173"/>
            <a:ext cx="424543" cy="424543"/>
          </a:xfrm>
          <a:prstGeom prst="downArrow">
            <a:avLst/>
          </a:prstGeom>
          <a:solidFill>
            <a:srgbClr val="000000"/>
          </a:soli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7" name="Down Arrow 16"/>
          <p:cNvSpPr/>
          <p:nvPr/>
        </p:nvSpPr>
        <p:spPr bwMode="auto">
          <a:xfrm>
            <a:off x="4373224" y="4572944"/>
            <a:ext cx="424543" cy="424543"/>
          </a:xfrm>
          <a:prstGeom prst="downArrow">
            <a:avLst/>
          </a:prstGeom>
          <a:solidFill>
            <a:srgbClr val="000000"/>
          </a:soli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extBox 1"/>
          <p:cNvSpPr txBox="1"/>
          <p:nvPr/>
        </p:nvSpPr>
        <p:spPr>
          <a:xfrm>
            <a:off x="466344" y="2499053"/>
            <a:ext cx="8211312" cy="646331"/>
          </a:xfrm>
          <a:prstGeom prst="rect">
            <a:avLst/>
          </a:prstGeom>
          <a:solidFill>
            <a:srgbClr val="92D050"/>
          </a:solidFill>
        </p:spPr>
        <p:txBody>
          <a:bodyPr wrap="square" rtlCol="0">
            <a:spAutoFit/>
          </a:bodyPr>
          <a:lstStyle/>
          <a:p>
            <a:r>
              <a:rPr lang="en-US" b="1" dirty="0" smtClean="0"/>
              <a:t>List of unique Plot IDs:</a:t>
            </a:r>
          </a:p>
          <a:p>
            <a:r>
              <a:rPr lang="en-US" b="1" dirty="0" smtClean="0"/>
              <a:t>[ 493] CPER_024.mosquitPoing.mos 	 DSNY_015.mosquitoPoint.mos  </a:t>
            </a:r>
            <a:endParaRPr lang="en-US" b="1" dirty="0"/>
          </a:p>
        </p:txBody>
      </p:sp>
      <p:sp>
        <p:nvSpPr>
          <p:cNvPr id="14" name="TextBox 13"/>
          <p:cNvSpPr txBox="1"/>
          <p:nvPr/>
        </p:nvSpPr>
        <p:spPr>
          <a:xfrm>
            <a:off x="466340" y="3803087"/>
            <a:ext cx="8211312" cy="646331"/>
          </a:xfrm>
          <a:prstGeom prst="rect">
            <a:avLst/>
          </a:prstGeom>
          <a:solidFill>
            <a:srgbClr val="92D050"/>
          </a:solidFill>
        </p:spPr>
        <p:txBody>
          <a:bodyPr wrap="square" rtlCol="0">
            <a:spAutoFit/>
          </a:bodyPr>
          <a:lstStyle/>
          <a:p>
            <a:r>
              <a:rPr lang="en-US" b="1" dirty="0" smtClean="0"/>
              <a:t>Using </a:t>
            </a:r>
            <a:r>
              <a:rPr lang="en-US" b="1" dirty="0" err="1" smtClean="0"/>
              <a:t>lapply</a:t>
            </a:r>
            <a:r>
              <a:rPr lang="en-US" b="1" dirty="0" smtClean="0"/>
              <a:t> and the </a:t>
            </a:r>
            <a:r>
              <a:rPr lang="en-US" b="1" dirty="0" err="1" smtClean="0"/>
              <a:t>get_NEON_location</a:t>
            </a:r>
            <a:r>
              <a:rPr lang="en-US" b="1" dirty="0" smtClean="0"/>
              <a:t> function:</a:t>
            </a:r>
          </a:p>
          <a:p>
            <a:r>
              <a:rPr lang="en-US" b="1" dirty="0" err="1" smtClean="0"/>
              <a:t>Latlon</a:t>
            </a:r>
            <a:r>
              <a:rPr lang="en-US" b="1" dirty="0" smtClean="0"/>
              <a:t> &lt;- </a:t>
            </a:r>
            <a:r>
              <a:rPr lang="en-US" b="1" dirty="0" err="1" smtClean="0"/>
              <a:t>lapply</a:t>
            </a:r>
            <a:r>
              <a:rPr lang="en-US" b="1" dirty="0" smtClean="0"/>
              <a:t>(</a:t>
            </a:r>
            <a:r>
              <a:rPr lang="en-US" b="1" dirty="0" err="1" smtClean="0"/>
              <a:t>uniquePlotIDs</a:t>
            </a:r>
            <a:r>
              <a:rPr lang="en-US" b="1" dirty="0" smtClean="0"/>
              <a:t>, </a:t>
            </a:r>
            <a:r>
              <a:rPr lang="en-US" b="1" dirty="0" err="1" smtClean="0"/>
              <a:t>get_NEON</a:t>
            </a:r>
            <a:r>
              <a:rPr lang="en-US" b="1" dirty="0" smtClean="0"/>
              <a:t>-location, output = ‘</a:t>
            </a:r>
            <a:r>
              <a:rPr lang="en-US" b="1" dirty="0" err="1" smtClean="0"/>
              <a:t>latlon</a:t>
            </a:r>
            <a:r>
              <a:rPr lang="en-US" b="1" dirty="0" smtClean="0"/>
              <a:t>’)</a:t>
            </a:r>
            <a:endParaRPr lang="en-US" b="1" dirty="0"/>
          </a:p>
        </p:txBody>
      </p:sp>
      <p:sp>
        <p:nvSpPr>
          <p:cNvPr id="15" name="TextBox 14"/>
          <p:cNvSpPr txBox="1"/>
          <p:nvPr/>
        </p:nvSpPr>
        <p:spPr>
          <a:xfrm>
            <a:off x="466340" y="5102858"/>
            <a:ext cx="8211312" cy="923330"/>
          </a:xfrm>
          <a:prstGeom prst="rect">
            <a:avLst/>
          </a:prstGeom>
          <a:solidFill>
            <a:srgbClr val="92D050"/>
          </a:solidFill>
        </p:spPr>
        <p:txBody>
          <a:bodyPr wrap="square" rtlCol="0">
            <a:spAutoFit/>
          </a:bodyPr>
          <a:lstStyle/>
          <a:p>
            <a:r>
              <a:rPr lang="en-US" b="1" dirty="0" smtClean="0"/>
              <a:t>Result:</a:t>
            </a:r>
          </a:p>
          <a:p>
            <a:r>
              <a:rPr lang="en-US" b="1" dirty="0" smtClean="0"/>
              <a:t>	</a:t>
            </a:r>
            <a:r>
              <a:rPr lang="en-US" b="1" dirty="0" err="1" smtClean="0"/>
              <a:t>namedLocation</a:t>
            </a:r>
            <a:r>
              <a:rPr lang="en-US" b="1" dirty="0" smtClean="0"/>
              <a:t>	                </a:t>
            </a:r>
            <a:r>
              <a:rPr lang="en-US" b="1" dirty="0" err="1" smtClean="0"/>
              <a:t>decimalLatitude</a:t>
            </a:r>
            <a:r>
              <a:rPr lang="en-US" b="1" dirty="0"/>
              <a:t> </a:t>
            </a:r>
            <a:r>
              <a:rPr lang="en-US" b="1" dirty="0" smtClean="0"/>
              <a:t>        </a:t>
            </a:r>
            <a:r>
              <a:rPr lang="en-US" b="1" dirty="0" err="1" smtClean="0"/>
              <a:t>decimalLongitude</a:t>
            </a:r>
            <a:endParaRPr lang="en-US" b="1" dirty="0" smtClean="0"/>
          </a:p>
          <a:p>
            <a:r>
              <a:rPr lang="en-US" b="1" dirty="0" smtClean="0"/>
              <a:t>1 JORN_039.mosquitoPoint.mos     32.60528	            -106.8188</a:t>
            </a:r>
            <a:endParaRPr lang="en-US" b="1" dirty="0"/>
          </a:p>
        </p:txBody>
      </p:sp>
    </p:spTree>
    <p:extLst>
      <p:ext uri="{BB962C8B-B14F-4D97-AF65-F5344CB8AC3E}">
        <p14:creationId xmlns:p14="http://schemas.microsoft.com/office/powerpoint/2010/main" val="24363903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7A9008A-481B-4F65-A514-1AA65EA0FD53}" type="slidenum">
              <a:rPr lang="en-US" smtClean="0"/>
              <a:pPr/>
              <a:t>6</a:t>
            </a:fld>
            <a:endParaRPr lang="en-US" dirty="0"/>
          </a:p>
        </p:txBody>
      </p:sp>
      <p:sp>
        <p:nvSpPr>
          <p:cNvPr id="6" name="Content Placeholder 17"/>
          <p:cNvSpPr>
            <a:spLocks noGrp="1"/>
          </p:cNvSpPr>
          <p:nvPr>
            <p:ph idx="1"/>
          </p:nvPr>
        </p:nvSpPr>
        <p:spPr/>
        <p:txBody>
          <a:bodyPr/>
          <a:lstStyle/>
          <a:p>
            <a:r>
              <a:rPr lang="en-US" dirty="0" smtClean="0"/>
              <a:t>The merge function allows the user to join together two data frames horizontally by key variables </a:t>
            </a:r>
          </a:p>
        </p:txBody>
      </p:sp>
      <p:sp>
        <p:nvSpPr>
          <p:cNvPr id="7" name="Title 22"/>
          <p:cNvSpPr>
            <a:spLocks noGrp="1"/>
          </p:cNvSpPr>
          <p:nvPr>
            <p:ph type="title"/>
          </p:nvPr>
        </p:nvSpPr>
        <p:spPr/>
        <p:txBody>
          <a:bodyPr/>
          <a:lstStyle/>
          <a:p>
            <a:r>
              <a:rPr lang="en-US" dirty="0" smtClean="0"/>
              <a:t>Merging Data Frames</a:t>
            </a:r>
            <a:endParaRPr lang="en-US" dirty="0"/>
          </a:p>
        </p:txBody>
      </p:sp>
      <p:graphicFrame>
        <p:nvGraphicFramePr>
          <p:cNvPr id="22" name="Table 21"/>
          <p:cNvGraphicFramePr>
            <a:graphicFrameLocks noGrp="1"/>
          </p:cNvGraphicFramePr>
          <p:nvPr>
            <p:extLst>
              <p:ext uri="{D42A27DB-BD31-4B8C-83A1-F6EECF244321}">
                <p14:modId xmlns:p14="http://schemas.microsoft.com/office/powerpoint/2010/main" val="2937086242"/>
              </p:ext>
            </p:extLst>
          </p:nvPr>
        </p:nvGraphicFramePr>
        <p:xfrm>
          <a:off x="466344" y="4175132"/>
          <a:ext cx="2048256" cy="1791908"/>
        </p:xfrm>
        <a:graphic>
          <a:graphicData uri="http://schemas.openxmlformats.org/drawingml/2006/table">
            <a:tbl>
              <a:tblPr firstRow="1" bandRow="1">
                <a:tableStyleId>{5C22544A-7EE6-4342-B048-85BDC9FD1C3A}</a:tableStyleId>
              </a:tblPr>
              <a:tblGrid>
                <a:gridCol w="682752">
                  <a:extLst>
                    <a:ext uri="{9D8B030D-6E8A-4147-A177-3AD203B41FA5}">
                      <a16:colId xmlns:a16="http://schemas.microsoft.com/office/drawing/2014/main" val="1370667847"/>
                    </a:ext>
                  </a:extLst>
                </a:gridCol>
                <a:gridCol w="682752">
                  <a:extLst>
                    <a:ext uri="{9D8B030D-6E8A-4147-A177-3AD203B41FA5}">
                      <a16:colId xmlns:a16="http://schemas.microsoft.com/office/drawing/2014/main" val="891980712"/>
                    </a:ext>
                  </a:extLst>
                </a:gridCol>
                <a:gridCol w="682752">
                  <a:extLst>
                    <a:ext uri="{9D8B030D-6E8A-4147-A177-3AD203B41FA5}">
                      <a16:colId xmlns:a16="http://schemas.microsoft.com/office/drawing/2014/main" val="2189965839"/>
                    </a:ext>
                  </a:extLst>
                </a:gridCol>
              </a:tblGrid>
              <a:tr h="382814">
                <a:tc>
                  <a:txBody>
                    <a:bodyPr/>
                    <a:lstStyle/>
                    <a:p>
                      <a:r>
                        <a:rPr lang="en-US" sz="1200" dirty="0" smtClean="0"/>
                        <a:t>Row #</a:t>
                      </a:r>
                      <a:endParaRPr lang="en-US" sz="1200" dirty="0"/>
                    </a:p>
                  </a:txBody>
                  <a:tcPr/>
                </a:tc>
                <a:tc>
                  <a:txBody>
                    <a:bodyPr/>
                    <a:lstStyle/>
                    <a:p>
                      <a:r>
                        <a:rPr lang="en-US" sz="1200" dirty="0" smtClean="0"/>
                        <a:t>Var</a:t>
                      </a:r>
                      <a:r>
                        <a:rPr lang="en-US" sz="1200" baseline="0" dirty="0" smtClean="0"/>
                        <a:t> </a:t>
                      </a:r>
                      <a:r>
                        <a:rPr lang="en-US" sz="1200" dirty="0" smtClean="0"/>
                        <a:t>A</a:t>
                      </a:r>
                      <a:endParaRPr lang="en-US" sz="1200" dirty="0"/>
                    </a:p>
                  </a:txBody>
                  <a:tcPr/>
                </a:tc>
                <a:tc>
                  <a:txBody>
                    <a:bodyPr/>
                    <a:lstStyle/>
                    <a:p>
                      <a:r>
                        <a:rPr lang="en-US" sz="1200" dirty="0" smtClean="0"/>
                        <a:t>Var</a:t>
                      </a:r>
                      <a:r>
                        <a:rPr lang="en-US" sz="1200" baseline="0" dirty="0" smtClean="0"/>
                        <a:t> </a:t>
                      </a:r>
                      <a:r>
                        <a:rPr lang="en-US" sz="1200" dirty="0" smtClean="0"/>
                        <a:t>B</a:t>
                      </a:r>
                      <a:endParaRPr lang="en-US" sz="1200" dirty="0"/>
                    </a:p>
                  </a:txBody>
                  <a:tcPr/>
                </a:tc>
                <a:extLst>
                  <a:ext uri="{0D108BD9-81ED-4DB2-BD59-A6C34878D82A}">
                    <a16:rowId xmlns:a16="http://schemas.microsoft.com/office/drawing/2014/main" val="2192603473"/>
                  </a:ext>
                </a:extLst>
              </a:tr>
              <a:tr h="704547">
                <a:tc>
                  <a:txBody>
                    <a:bodyPr/>
                    <a:lstStyle/>
                    <a:p>
                      <a:r>
                        <a:rPr lang="en-US" dirty="0" smtClean="0"/>
                        <a:t>1</a:t>
                      </a:r>
                      <a:endParaRPr lang="en-US" dirty="0"/>
                    </a:p>
                  </a:txBody>
                  <a:tcPr/>
                </a:tc>
                <a:tc>
                  <a:txBody>
                    <a:bodyPr/>
                    <a:lstStyle/>
                    <a:p>
                      <a:r>
                        <a:rPr lang="en-US" dirty="0" smtClean="0"/>
                        <a:t>NA</a:t>
                      </a:r>
                      <a:endParaRPr lang="en-US" dirty="0"/>
                    </a:p>
                  </a:txBody>
                  <a:tcPr/>
                </a:tc>
                <a:tc>
                  <a:txBody>
                    <a:bodyPr/>
                    <a:lstStyle/>
                    <a:p>
                      <a:r>
                        <a:rPr lang="en-US" dirty="0" smtClean="0"/>
                        <a:t>77</a:t>
                      </a:r>
                      <a:endParaRPr lang="en-US" dirty="0"/>
                    </a:p>
                  </a:txBody>
                  <a:tcPr/>
                </a:tc>
                <a:extLst>
                  <a:ext uri="{0D108BD9-81ED-4DB2-BD59-A6C34878D82A}">
                    <a16:rowId xmlns:a16="http://schemas.microsoft.com/office/drawing/2014/main" val="4036819737"/>
                  </a:ext>
                </a:extLst>
              </a:tr>
              <a:tr h="704547">
                <a:tc>
                  <a:txBody>
                    <a:bodyPr/>
                    <a:lstStyle/>
                    <a:p>
                      <a:r>
                        <a:rPr lang="en-US" dirty="0" smtClean="0"/>
                        <a:t>2</a:t>
                      </a:r>
                      <a:endParaRPr lang="en-US" dirty="0"/>
                    </a:p>
                  </a:txBody>
                  <a:tcPr/>
                </a:tc>
                <a:tc>
                  <a:txBody>
                    <a:bodyPr/>
                    <a:lstStyle/>
                    <a:p>
                      <a:r>
                        <a:rPr lang="en-US" dirty="0" smtClean="0"/>
                        <a:t>Blue</a:t>
                      </a:r>
                      <a:endParaRPr lang="en-US" dirty="0"/>
                    </a:p>
                  </a:txBody>
                  <a:tcPr/>
                </a:tc>
                <a:tc>
                  <a:txBody>
                    <a:bodyPr/>
                    <a:lstStyle/>
                    <a:p>
                      <a:r>
                        <a:rPr lang="en-US" dirty="0" smtClean="0"/>
                        <a:t>121</a:t>
                      </a:r>
                      <a:endParaRPr lang="en-US" dirty="0"/>
                    </a:p>
                  </a:txBody>
                  <a:tcPr/>
                </a:tc>
                <a:extLst>
                  <a:ext uri="{0D108BD9-81ED-4DB2-BD59-A6C34878D82A}">
                    <a16:rowId xmlns:a16="http://schemas.microsoft.com/office/drawing/2014/main" val="695306436"/>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3800912260"/>
              </p:ext>
            </p:extLst>
          </p:nvPr>
        </p:nvGraphicFramePr>
        <p:xfrm>
          <a:off x="2957210" y="4173015"/>
          <a:ext cx="2048256" cy="1791908"/>
        </p:xfrm>
        <a:graphic>
          <a:graphicData uri="http://schemas.openxmlformats.org/drawingml/2006/table">
            <a:tbl>
              <a:tblPr firstRow="1" bandRow="1">
                <a:tableStyleId>{F5AB1C69-6EDB-4FF4-983F-18BD219EF322}</a:tableStyleId>
              </a:tblPr>
              <a:tblGrid>
                <a:gridCol w="682752">
                  <a:extLst>
                    <a:ext uri="{9D8B030D-6E8A-4147-A177-3AD203B41FA5}">
                      <a16:colId xmlns:a16="http://schemas.microsoft.com/office/drawing/2014/main" val="1370667847"/>
                    </a:ext>
                  </a:extLst>
                </a:gridCol>
                <a:gridCol w="682752">
                  <a:extLst>
                    <a:ext uri="{9D8B030D-6E8A-4147-A177-3AD203B41FA5}">
                      <a16:colId xmlns:a16="http://schemas.microsoft.com/office/drawing/2014/main" val="891980712"/>
                    </a:ext>
                  </a:extLst>
                </a:gridCol>
                <a:gridCol w="682752">
                  <a:extLst>
                    <a:ext uri="{9D8B030D-6E8A-4147-A177-3AD203B41FA5}">
                      <a16:colId xmlns:a16="http://schemas.microsoft.com/office/drawing/2014/main" val="2189965839"/>
                    </a:ext>
                  </a:extLst>
                </a:gridCol>
              </a:tblGrid>
              <a:tr h="382814">
                <a:tc>
                  <a:txBody>
                    <a:bodyPr/>
                    <a:lstStyle/>
                    <a:p>
                      <a:r>
                        <a:rPr lang="en-US" sz="1200" dirty="0" smtClean="0"/>
                        <a:t>Row #</a:t>
                      </a:r>
                      <a:endParaRPr lang="en-US" sz="1200" dirty="0"/>
                    </a:p>
                  </a:txBody>
                  <a:tcPr/>
                </a:tc>
                <a:tc>
                  <a:txBody>
                    <a:bodyPr/>
                    <a:lstStyle/>
                    <a:p>
                      <a:r>
                        <a:rPr lang="en-US" sz="1200" dirty="0" smtClean="0"/>
                        <a:t>Var</a:t>
                      </a:r>
                      <a:r>
                        <a:rPr lang="en-US" sz="1200" baseline="0" dirty="0" smtClean="0"/>
                        <a:t> B</a:t>
                      </a:r>
                      <a:endParaRPr lang="en-US" sz="1200" dirty="0"/>
                    </a:p>
                  </a:txBody>
                  <a:tcPr/>
                </a:tc>
                <a:tc>
                  <a:txBody>
                    <a:bodyPr/>
                    <a:lstStyle/>
                    <a:p>
                      <a:r>
                        <a:rPr lang="en-US" sz="1200" dirty="0" smtClean="0"/>
                        <a:t>Var</a:t>
                      </a:r>
                      <a:r>
                        <a:rPr lang="en-US" sz="1200" baseline="0" dirty="0" smtClean="0"/>
                        <a:t> C</a:t>
                      </a:r>
                      <a:endParaRPr lang="en-US" sz="1200" dirty="0"/>
                    </a:p>
                  </a:txBody>
                  <a:tcPr/>
                </a:tc>
                <a:extLst>
                  <a:ext uri="{0D108BD9-81ED-4DB2-BD59-A6C34878D82A}">
                    <a16:rowId xmlns:a16="http://schemas.microsoft.com/office/drawing/2014/main" val="2192603473"/>
                  </a:ext>
                </a:extLst>
              </a:tr>
              <a:tr h="704547">
                <a:tc>
                  <a:txBody>
                    <a:bodyPr/>
                    <a:lstStyle/>
                    <a:p>
                      <a:r>
                        <a:rPr lang="en-US" dirty="0" smtClean="0"/>
                        <a:t>1</a:t>
                      </a:r>
                      <a:endParaRPr lang="en-US" dirty="0"/>
                    </a:p>
                  </a:txBody>
                  <a:tcPr/>
                </a:tc>
                <a:tc>
                  <a:txBody>
                    <a:bodyPr/>
                    <a:lstStyle/>
                    <a:p>
                      <a:r>
                        <a:rPr lang="en-US" dirty="0" smtClean="0"/>
                        <a:t>49</a:t>
                      </a:r>
                      <a:endParaRPr lang="en-US" dirty="0"/>
                    </a:p>
                  </a:txBody>
                  <a:tcPr/>
                </a:tc>
                <a:tc>
                  <a:txBody>
                    <a:bodyPr/>
                    <a:lstStyle/>
                    <a:p>
                      <a:r>
                        <a:rPr lang="en-US" dirty="0" smtClean="0"/>
                        <a:t>Red</a:t>
                      </a:r>
                      <a:endParaRPr lang="en-US" dirty="0"/>
                    </a:p>
                  </a:txBody>
                  <a:tcPr/>
                </a:tc>
                <a:extLst>
                  <a:ext uri="{0D108BD9-81ED-4DB2-BD59-A6C34878D82A}">
                    <a16:rowId xmlns:a16="http://schemas.microsoft.com/office/drawing/2014/main" val="4036819737"/>
                  </a:ext>
                </a:extLst>
              </a:tr>
              <a:tr h="704547">
                <a:tc>
                  <a:txBody>
                    <a:bodyPr/>
                    <a:lstStyle/>
                    <a:p>
                      <a:r>
                        <a:rPr lang="en-US" dirty="0" smtClean="0"/>
                        <a:t>2</a:t>
                      </a:r>
                      <a:endParaRPr lang="en-US" dirty="0"/>
                    </a:p>
                  </a:txBody>
                  <a:tcPr/>
                </a:tc>
                <a:tc>
                  <a:txBody>
                    <a:bodyPr/>
                    <a:lstStyle/>
                    <a:p>
                      <a:r>
                        <a:rPr lang="en-US" dirty="0" smtClean="0"/>
                        <a:t>77</a:t>
                      </a:r>
                      <a:endParaRPr lang="en-US" dirty="0"/>
                    </a:p>
                  </a:txBody>
                  <a:tcPr/>
                </a:tc>
                <a:tc>
                  <a:txBody>
                    <a:bodyPr/>
                    <a:lstStyle/>
                    <a:p>
                      <a:r>
                        <a:rPr lang="en-US" dirty="0" smtClean="0"/>
                        <a:t>Red</a:t>
                      </a:r>
                      <a:endParaRPr lang="en-US" dirty="0"/>
                    </a:p>
                  </a:txBody>
                  <a:tcPr/>
                </a:tc>
                <a:extLst>
                  <a:ext uri="{0D108BD9-81ED-4DB2-BD59-A6C34878D82A}">
                    <a16:rowId xmlns:a16="http://schemas.microsoft.com/office/drawing/2014/main" val="695306436"/>
                  </a:ext>
                </a:extLst>
              </a:tr>
            </a:tbl>
          </a:graphicData>
        </a:graphic>
      </p:graphicFrame>
      <p:sp>
        <p:nvSpPr>
          <p:cNvPr id="25" name="Plus 24"/>
          <p:cNvSpPr/>
          <p:nvPr/>
        </p:nvSpPr>
        <p:spPr bwMode="auto">
          <a:xfrm>
            <a:off x="2556198" y="4917325"/>
            <a:ext cx="359228" cy="303288"/>
          </a:xfrm>
          <a:prstGeom prst="mathPlus">
            <a:avLst/>
          </a:prstGeom>
          <a:solidFill>
            <a:schemeClr val="tx1"/>
          </a:soli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6" name="Rectangle 25"/>
          <p:cNvSpPr/>
          <p:nvPr/>
        </p:nvSpPr>
        <p:spPr bwMode="auto">
          <a:xfrm>
            <a:off x="466344" y="4175132"/>
            <a:ext cx="2048069" cy="1100963"/>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7" name="Rectangle 26"/>
          <p:cNvSpPr/>
          <p:nvPr/>
        </p:nvSpPr>
        <p:spPr bwMode="auto">
          <a:xfrm>
            <a:off x="2957023" y="5220613"/>
            <a:ext cx="2048256" cy="73396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aphicFrame>
        <p:nvGraphicFramePr>
          <p:cNvPr id="32" name="Table 31"/>
          <p:cNvGraphicFramePr>
            <a:graphicFrameLocks noGrp="1"/>
          </p:cNvGraphicFramePr>
          <p:nvPr>
            <p:extLst>
              <p:ext uri="{D42A27DB-BD31-4B8C-83A1-F6EECF244321}">
                <p14:modId xmlns:p14="http://schemas.microsoft.com/office/powerpoint/2010/main" val="1282661314"/>
              </p:ext>
            </p:extLst>
          </p:nvPr>
        </p:nvGraphicFramePr>
        <p:xfrm>
          <a:off x="6287896" y="4539957"/>
          <a:ext cx="2389760" cy="1161747"/>
        </p:xfrm>
        <a:graphic>
          <a:graphicData uri="http://schemas.openxmlformats.org/drawingml/2006/table">
            <a:tbl>
              <a:tblPr firstRow="1" bandRow="1">
                <a:tableStyleId>{21E4AEA4-8DFA-4A89-87EB-49C32662AFE0}</a:tableStyleId>
              </a:tblPr>
              <a:tblGrid>
                <a:gridCol w="597440">
                  <a:extLst>
                    <a:ext uri="{9D8B030D-6E8A-4147-A177-3AD203B41FA5}">
                      <a16:colId xmlns:a16="http://schemas.microsoft.com/office/drawing/2014/main" val="1370667847"/>
                    </a:ext>
                  </a:extLst>
                </a:gridCol>
                <a:gridCol w="609478">
                  <a:extLst>
                    <a:ext uri="{9D8B030D-6E8A-4147-A177-3AD203B41FA5}">
                      <a16:colId xmlns:a16="http://schemas.microsoft.com/office/drawing/2014/main" val="891980712"/>
                    </a:ext>
                  </a:extLst>
                </a:gridCol>
                <a:gridCol w="585402">
                  <a:extLst>
                    <a:ext uri="{9D8B030D-6E8A-4147-A177-3AD203B41FA5}">
                      <a16:colId xmlns:a16="http://schemas.microsoft.com/office/drawing/2014/main" val="2189965839"/>
                    </a:ext>
                  </a:extLst>
                </a:gridCol>
                <a:gridCol w="597440">
                  <a:extLst>
                    <a:ext uri="{9D8B030D-6E8A-4147-A177-3AD203B41FA5}">
                      <a16:colId xmlns:a16="http://schemas.microsoft.com/office/drawing/2014/main" val="4083360963"/>
                    </a:ext>
                  </a:extLst>
                </a:gridCol>
              </a:tblGrid>
              <a:tr h="382814">
                <a:tc>
                  <a:txBody>
                    <a:bodyPr/>
                    <a:lstStyle/>
                    <a:p>
                      <a:r>
                        <a:rPr lang="en-US" sz="1200" dirty="0" smtClean="0"/>
                        <a:t>Row #</a:t>
                      </a:r>
                      <a:endParaRPr lang="en-US" sz="1200" dirty="0"/>
                    </a:p>
                  </a:txBody>
                  <a:tcPr/>
                </a:tc>
                <a:tc>
                  <a:txBody>
                    <a:bodyPr/>
                    <a:lstStyle/>
                    <a:p>
                      <a:r>
                        <a:rPr lang="en-US" sz="1200" dirty="0" smtClean="0"/>
                        <a:t>Var</a:t>
                      </a:r>
                      <a:r>
                        <a:rPr lang="en-US" sz="1200" baseline="0" dirty="0" smtClean="0"/>
                        <a:t> B</a:t>
                      </a:r>
                      <a:endParaRPr lang="en-US" sz="1200" dirty="0"/>
                    </a:p>
                  </a:txBody>
                  <a:tcPr/>
                </a:tc>
                <a:tc>
                  <a:txBody>
                    <a:bodyPr/>
                    <a:lstStyle/>
                    <a:p>
                      <a:r>
                        <a:rPr lang="en-US" sz="1200" dirty="0" smtClean="0"/>
                        <a:t>Var</a:t>
                      </a:r>
                      <a:r>
                        <a:rPr lang="en-US" sz="1200" baseline="0" dirty="0" smtClean="0"/>
                        <a:t> C</a:t>
                      </a:r>
                      <a:endParaRPr lang="en-US" sz="1200" dirty="0"/>
                    </a:p>
                  </a:txBody>
                  <a:tcPr/>
                </a:tc>
                <a:tc>
                  <a:txBody>
                    <a:bodyPr/>
                    <a:lstStyle/>
                    <a:p>
                      <a:r>
                        <a:rPr lang="en-US" sz="1200" dirty="0" smtClean="0"/>
                        <a:t>Var A</a:t>
                      </a:r>
                      <a:endParaRPr lang="en-US" sz="1200" dirty="0"/>
                    </a:p>
                  </a:txBody>
                  <a:tcPr/>
                </a:tc>
                <a:extLst>
                  <a:ext uri="{0D108BD9-81ED-4DB2-BD59-A6C34878D82A}">
                    <a16:rowId xmlns:a16="http://schemas.microsoft.com/office/drawing/2014/main" val="2192603473"/>
                  </a:ext>
                </a:extLst>
              </a:tr>
              <a:tr h="704547">
                <a:tc>
                  <a:txBody>
                    <a:bodyPr/>
                    <a:lstStyle/>
                    <a:p>
                      <a:r>
                        <a:rPr lang="en-US" dirty="0" smtClean="0"/>
                        <a:t>1</a:t>
                      </a:r>
                      <a:endParaRPr lang="en-US" dirty="0"/>
                    </a:p>
                  </a:txBody>
                  <a:tcPr/>
                </a:tc>
                <a:tc>
                  <a:txBody>
                    <a:bodyPr/>
                    <a:lstStyle/>
                    <a:p>
                      <a:r>
                        <a:rPr lang="en-US" dirty="0" smtClean="0"/>
                        <a:t>77</a:t>
                      </a:r>
                      <a:endParaRPr lang="en-US" dirty="0"/>
                    </a:p>
                  </a:txBody>
                  <a:tcPr/>
                </a:tc>
                <a:tc>
                  <a:txBody>
                    <a:bodyPr/>
                    <a:lstStyle/>
                    <a:p>
                      <a:r>
                        <a:rPr lang="en-US" sz="1600" dirty="0" smtClean="0"/>
                        <a:t>Red</a:t>
                      </a:r>
                      <a:endParaRPr lang="en-US" sz="1600" dirty="0"/>
                    </a:p>
                  </a:txBody>
                  <a:tcPr/>
                </a:tc>
                <a:tc>
                  <a:txBody>
                    <a:bodyPr/>
                    <a:lstStyle/>
                    <a:p>
                      <a:r>
                        <a:rPr lang="en-US" dirty="0" smtClean="0"/>
                        <a:t>NA</a:t>
                      </a:r>
                      <a:endParaRPr lang="en-US" dirty="0"/>
                    </a:p>
                  </a:txBody>
                  <a:tcPr/>
                </a:tc>
                <a:extLst>
                  <a:ext uri="{0D108BD9-81ED-4DB2-BD59-A6C34878D82A}">
                    <a16:rowId xmlns:a16="http://schemas.microsoft.com/office/drawing/2014/main" val="4036819737"/>
                  </a:ext>
                </a:extLst>
              </a:tr>
            </a:tbl>
          </a:graphicData>
        </a:graphic>
      </p:graphicFrame>
      <p:sp>
        <p:nvSpPr>
          <p:cNvPr id="34" name="Right Arrow 33"/>
          <p:cNvSpPr/>
          <p:nvPr/>
        </p:nvSpPr>
        <p:spPr bwMode="auto">
          <a:xfrm>
            <a:off x="5156825" y="5068969"/>
            <a:ext cx="979714" cy="520096"/>
          </a:xfrm>
          <a:prstGeom prst="rightArrow">
            <a:avLst/>
          </a:prstGeom>
          <a:solidFill>
            <a:srgbClr val="000000"/>
          </a:soli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5" name="TextBox 34"/>
          <p:cNvSpPr txBox="1"/>
          <p:nvPr/>
        </p:nvSpPr>
        <p:spPr>
          <a:xfrm>
            <a:off x="5100639" y="4604664"/>
            <a:ext cx="1035900" cy="369332"/>
          </a:xfrm>
          <a:prstGeom prst="rect">
            <a:avLst/>
          </a:prstGeom>
          <a:noFill/>
        </p:spPr>
        <p:txBody>
          <a:bodyPr wrap="square" rtlCol="0">
            <a:spAutoFit/>
          </a:bodyPr>
          <a:lstStyle/>
          <a:p>
            <a:r>
              <a:rPr lang="en-US" dirty="0"/>
              <a:t>m</a:t>
            </a:r>
            <a:r>
              <a:rPr lang="en-US" dirty="0" smtClean="0"/>
              <a:t>erge()</a:t>
            </a:r>
            <a:endParaRPr lang="en-US" dirty="0"/>
          </a:p>
        </p:txBody>
      </p:sp>
      <p:sp>
        <p:nvSpPr>
          <p:cNvPr id="36" name="TextBox 35"/>
          <p:cNvSpPr txBox="1"/>
          <p:nvPr/>
        </p:nvSpPr>
        <p:spPr>
          <a:xfrm>
            <a:off x="466344" y="3757110"/>
            <a:ext cx="2048069" cy="369332"/>
          </a:xfrm>
          <a:prstGeom prst="rect">
            <a:avLst/>
          </a:prstGeom>
          <a:noFill/>
        </p:spPr>
        <p:txBody>
          <a:bodyPr wrap="square" rtlCol="0">
            <a:spAutoFit/>
          </a:bodyPr>
          <a:lstStyle/>
          <a:p>
            <a:r>
              <a:rPr lang="en-US" dirty="0" smtClean="0"/>
              <a:t>Data Frame 1</a:t>
            </a:r>
            <a:endParaRPr lang="en-US" dirty="0"/>
          </a:p>
        </p:txBody>
      </p:sp>
      <p:sp>
        <p:nvSpPr>
          <p:cNvPr id="37" name="TextBox 36"/>
          <p:cNvSpPr txBox="1"/>
          <p:nvPr/>
        </p:nvSpPr>
        <p:spPr>
          <a:xfrm>
            <a:off x="2957210" y="3754993"/>
            <a:ext cx="2048069" cy="369332"/>
          </a:xfrm>
          <a:prstGeom prst="rect">
            <a:avLst/>
          </a:prstGeom>
          <a:noFill/>
        </p:spPr>
        <p:txBody>
          <a:bodyPr wrap="square" rtlCol="0">
            <a:spAutoFit/>
          </a:bodyPr>
          <a:lstStyle/>
          <a:p>
            <a:r>
              <a:rPr lang="en-US" dirty="0" smtClean="0"/>
              <a:t>Data Frame 2</a:t>
            </a:r>
            <a:endParaRPr lang="en-US" dirty="0"/>
          </a:p>
        </p:txBody>
      </p:sp>
      <p:sp>
        <p:nvSpPr>
          <p:cNvPr id="38" name="TextBox 37"/>
          <p:cNvSpPr txBox="1"/>
          <p:nvPr/>
        </p:nvSpPr>
        <p:spPr>
          <a:xfrm>
            <a:off x="6472391" y="3754993"/>
            <a:ext cx="2048069" cy="369332"/>
          </a:xfrm>
          <a:prstGeom prst="rect">
            <a:avLst/>
          </a:prstGeom>
          <a:noFill/>
        </p:spPr>
        <p:txBody>
          <a:bodyPr wrap="square" rtlCol="0">
            <a:spAutoFit/>
          </a:bodyPr>
          <a:lstStyle/>
          <a:p>
            <a:r>
              <a:rPr lang="en-US" dirty="0" smtClean="0"/>
              <a:t>Result</a:t>
            </a:r>
            <a:endParaRPr lang="en-US" dirty="0"/>
          </a:p>
        </p:txBody>
      </p:sp>
      <p:sp>
        <p:nvSpPr>
          <p:cNvPr id="41" name="TextBox 40"/>
          <p:cNvSpPr txBox="1"/>
          <p:nvPr/>
        </p:nvSpPr>
        <p:spPr>
          <a:xfrm>
            <a:off x="466344" y="2858270"/>
            <a:ext cx="8211312" cy="369332"/>
          </a:xfrm>
          <a:prstGeom prst="rect">
            <a:avLst/>
          </a:prstGeom>
          <a:solidFill>
            <a:srgbClr val="92D050"/>
          </a:solidFill>
          <a:ln>
            <a:noFill/>
          </a:ln>
        </p:spPr>
        <p:txBody>
          <a:bodyPr wrap="square" rtlCol="0">
            <a:spAutoFit/>
          </a:bodyPr>
          <a:lstStyle/>
          <a:p>
            <a:r>
              <a:rPr lang="en-US" b="1" dirty="0"/>
              <a:t>Code Example</a:t>
            </a:r>
            <a:r>
              <a:rPr lang="en-US" b="1" dirty="0">
                <a:latin typeface="Calibri" panose="020F0502020204030204" pitchFamily="34" charset="0"/>
                <a:cs typeface="Calibri" panose="020F0502020204030204" pitchFamily="34" charset="0"/>
              </a:rPr>
              <a:t>: </a:t>
            </a:r>
            <a:r>
              <a:rPr lang="en-US" b="1" dirty="0"/>
              <a:t>merge(x = Data Frame 1, y = Data Frame 2, by = “Var B</a:t>
            </a:r>
            <a:r>
              <a:rPr lang="en-US" b="1" dirty="0" smtClean="0"/>
              <a:t>”)</a:t>
            </a:r>
            <a:endParaRPr lang="en-US" b="1" dirty="0"/>
          </a:p>
        </p:txBody>
      </p:sp>
    </p:spTree>
    <p:extLst>
      <p:ext uri="{BB962C8B-B14F-4D97-AF65-F5344CB8AC3E}">
        <p14:creationId xmlns:p14="http://schemas.microsoft.com/office/powerpoint/2010/main" val="17671945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7A9008A-481B-4F65-A514-1AA65EA0FD53}" type="slidenum">
              <a:rPr lang="en-US" smtClean="0"/>
              <a:pPr/>
              <a:t>7</a:t>
            </a:fld>
            <a:endParaRPr lang="en-US" dirty="0"/>
          </a:p>
        </p:txBody>
      </p:sp>
      <p:sp>
        <p:nvSpPr>
          <p:cNvPr id="6" name="Content Placeholder 17"/>
          <p:cNvSpPr>
            <a:spLocks noGrp="1"/>
          </p:cNvSpPr>
          <p:nvPr>
            <p:ph idx="1"/>
          </p:nvPr>
        </p:nvSpPr>
        <p:spPr/>
        <p:txBody>
          <a:bodyPr/>
          <a:lstStyle/>
          <a:p>
            <a:r>
              <a:rPr lang="en-US" dirty="0" smtClean="0"/>
              <a:t>The filter function is used to select only certain rows of a data frame based on user specified criteria. </a:t>
            </a:r>
          </a:p>
        </p:txBody>
      </p:sp>
      <p:sp>
        <p:nvSpPr>
          <p:cNvPr id="7" name="Title 22"/>
          <p:cNvSpPr>
            <a:spLocks noGrp="1"/>
          </p:cNvSpPr>
          <p:nvPr>
            <p:ph type="title"/>
          </p:nvPr>
        </p:nvSpPr>
        <p:spPr/>
        <p:txBody>
          <a:bodyPr/>
          <a:lstStyle/>
          <a:p>
            <a:r>
              <a:rPr lang="en-US" dirty="0" smtClean="0"/>
              <a:t>Using the filter function</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68103679"/>
              </p:ext>
            </p:extLst>
          </p:nvPr>
        </p:nvGraphicFramePr>
        <p:xfrm>
          <a:off x="466344" y="3683000"/>
          <a:ext cx="2913670" cy="1901370"/>
        </p:xfrm>
        <a:graphic>
          <a:graphicData uri="http://schemas.openxmlformats.org/drawingml/2006/table">
            <a:tbl>
              <a:tblPr firstRow="1" bandRow="1">
                <a:tableStyleId>{5C22544A-7EE6-4342-B048-85BDC9FD1C3A}</a:tableStyleId>
              </a:tblPr>
              <a:tblGrid>
                <a:gridCol w="1982942">
                  <a:extLst>
                    <a:ext uri="{9D8B030D-6E8A-4147-A177-3AD203B41FA5}">
                      <a16:colId xmlns:a16="http://schemas.microsoft.com/office/drawing/2014/main" val="3335755807"/>
                    </a:ext>
                  </a:extLst>
                </a:gridCol>
                <a:gridCol w="930728">
                  <a:extLst>
                    <a:ext uri="{9D8B030D-6E8A-4147-A177-3AD203B41FA5}">
                      <a16:colId xmlns:a16="http://schemas.microsoft.com/office/drawing/2014/main" val="1541974432"/>
                    </a:ext>
                  </a:extLst>
                </a:gridCol>
              </a:tblGrid>
              <a:tr h="380274">
                <a:tc>
                  <a:txBody>
                    <a:bodyPr/>
                    <a:lstStyle/>
                    <a:p>
                      <a:r>
                        <a:rPr lang="en-US" dirty="0" err="1" smtClean="0"/>
                        <a:t>scientificName</a:t>
                      </a:r>
                      <a:endParaRPr lang="en-US" dirty="0"/>
                    </a:p>
                  </a:txBody>
                  <a:tcPr/>
                </a:tc>
                <a:tc>
                  <a:txBody>
                    <a:bodyPr/>
                    <a:lstStyle/>
                    <a:p>
                      <a:r>
                        <a:rPr lang="en-US" dirty="0" smtClean="0"/>
                        <a:t>Count</a:t>
                      </a:r>
                      <a:endParaRPr lang="en-US" dirty="0"/>
                    </a:p>
                  </a:txBody>
                  <a:tcPr/>
                </a:tc>
                <a:extLst>
                  <a:ext uri="{0D108BD9-81ED-4DB2-BD59-A6C34878D82A}">
                    <a16:rowId xmlns:a16="http://schemas.microsoft.com/office/drawing/2014/main" val="3904244744"/>
                  </a:ext>
                </a:extLst>
              </a:tr>
              <a:tr h="380274">
                <a:tc>
                  <a:txBody>
                    <a:bodyPr/>
                    <a:lstStyle/>
                    <a:p>
                      <a:r>
                        <a:rPr lang="en-US" dirty="0" err="1" smtClean="0"/>
                        <a:t>Aedes</a:t>
                      </a:r>
                      <a:r>
                        <a:rPr lang="en-US" dirty="0" smtClean="0"/>
                        <a:t> </a:t>
                      </a:r>
                      <a:r>
                        <a:rPr lang="en-US" dirty="0" err="1" smtClean="0"/>
                        <a:t>albopictus</a:t>
                      </a:r>
                      <a:endParaRPr lang="en-US" i="1" dirty="0"/>
                    </a:p>
                  </a:txBody>
                  <a:tcPr/>
                </a:tc>
                <a:tc>
                  <a:txBody>
                    <a:bodyPr/>
                    <a:lstStyle/>
                    <a:p>
                      <a:r>
                        <a:rPr lang="en-US" dirty="0" smtClean="0"/>
                        <a:t>82</a:t>
                      </a:r>
                      <a:endParaRPr lang="en-US" dirty="0"/>
                    </a:p>
                  </a:txBody>
                  <a:tcPr/>
                </a:tc>
                <a:extLst>
                  <a:ext uri="{0D108BD9-81ED-4DB2-BD59-A6C34878D82A}">
                    <a16:rowId xmlns:a16="http://schemas.microsoft.com/office/drawing/2014/main" val="366774919"/>
                  </a:ext>
                </a:extLst>
              </a:tr>
              <a:tr h="380274">
                <a:tc>
                  <a:txBody>
                    <a:bodyPr/>
                    <a:lstStyle/>
                    <a:p>
                      <a:r>
                        <a:rPr lang="en-US" dirty="0" err="1" smtClean="0"/>
                        <a:t>Culex</a:t>
                      </a:r>
                      <a:r>
                        <a:rPr lang="en-US" dirty="0" smtClean="0"/>
                        <a:t> </a:t>
                      </a:r>
                      <a:r>
                        <a:rPr lang="en-US" dirty="0" err="1" smtClean="0"/>
                        <a:t>tarsalis</a:t>
                      </a:r>
                      <a:endParaRPr lang="en-US" i="1" dirty="0"/>
                    </a:p>
                  </a:txBody>
                  <a:tcPr/>
                </a:tc>
                <a:tc>
                  <a:txBody>
                    <a:bodyPr/>
                    <a:lstStyle/>
                    <a:p>
                      <a:r>
                        <a:rPr lang="en-US" dirty="0" smtClean="0"/>
                        <a:t>103</a:t>
                      </a:r>
                      <a:endParaRPr lang="en-US" dirty="0"/>
                    </a:p>
                  </a:txBody>
                  <a:tcPr/>
                </a:tc>
                <a:extLst>
                  <a:ext uri="{0D108BD9-81ED-4DB2-BD59-A6C34878D82A}">
                    <a16:rowId xmlns:a16="http://schemas.microsoft.com/office/drawing/2014/main" val="1411625695"/>
                  </a:ext>
                </a:extLst>
              </a:tr>
              <a:tr h="380274">
                <a:tc>
                  <a:txBody>
                    <a:bodyPr/>
                    <a:lstStyle/>
                    <a:p>
                      <a:r>
                        <a:rPr lang="en-US" dirty="0" err="1" smtClean="0"/>
                        <a:t>Aedes</a:t>
                      </a:r>
                      <a:r>
                        <a:rPr lang="en-US" dirty="0" smtClean="0"/>
                        <a:t> </a:t>
                      </a:r>
                      <a:r>
                        <a:rPr lang="en-US" dirty="0" err="1" smtClean="0"/>
                        <a:t>aegypti</a:t>
                      </a:r>
                      <a:endParaRPr lang="en-US" i="1" dirty="0"/>
                    </a:p>
                  </a:txBody>
                  <a:tcPr/>
                </a:tc>
                <a:tc>
                  <a:txBody>
                    <a:bodyPr/>
                    <a:lstStyle/>
                    <a:p>
                      <a:r>
                        <a:rPr lang="en-US" dirty="0" smtClean="0"/>
                        <a:t>8</a:t>
                      </a:r>
                      <a:endParaRPr lang="en-US" dirty="0"/>
                    </a:p>
                  </a:txBody>
                  <a:tcPr/>
                </a:tc>
                <a:extLst>
                  <a:ext uri="{0D108BD9-81ED-4DB2-BD59-A6C34878D82A}">
                    <a16:rowId xmlns:a16="http://schemas.microsoft.com/office/drawing/2014/main" val="3775569034"/>
                  </a:ext>
                </a:extLst>
              </a:tr>
              <a:tr h="380274">
                <a:tc>
                  <a:txBody>
                    <a:bodyPr/>
                    <a:lstStyle/>
                    <a:p>
                      <a:r>
                        <a:rPr lang="en-US" dirty="0" err="1" smtClean="0"/>
                        <a:t>Culex</a:t>
                      </a:r>
                      <a:r>
                        <a:rPr lang="en-US" dirty="0" smtClean="0"/>
                        <a:t> </a:t>
                      </a:r>
                      <a:r>
                        <a:rPr lang="en-US" dirty="0" err="1" smtClean="0"/>
                        <a:t>tarsalis</a:t>
                      </a:r>
                      <a:endParaRPr lang="en-US" i="1" dirty="0"/>
                    </a:p>
                  </a:txBody>
                  <a:tcPr/>
                </a:tc>
                <a:tc>
                  <a:txBody>
                    <a:bodyPr/>
                    <a:lstStyle/>
                    <a:p>
                      <a:r>
                        <a:rPr lang="en-US" dirty="0" smtClean="0"/>
                        <a:t>64</a:t>
                      </a:r>
                      <a:endParaRPr lang="en-US" dirty="0"/>
                    </a:p>
                  </a:txBody>
                  <a:tcPr/>
                </a:tc>
                <a:extLst>
                  <a:ext uri="{0D108BD9-81ED-4DB2-BD59-A6C34878D82A}">
                    <a16:rowId xmlns:a16="http://schemas.microsoft.com/office/drawing/2014/main" val="380970660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43923039"/>
              </p:ext>
            </p:extLst>
          </p:nvPr>
        </p:nvGraphicFramePr>
        <p:xfrm>
          <a:off x="5763986" y="4063274"/>
          <a:ext cx="2913670" cy="1140822"/>
        </p:xfrm>
        <a:graphic>
          <a:graphicData uri="http://schemas.openxmlformats.org/drawingml/2006/table">
            <a:tbl>
              <a:tblPr firstRow="1" bandRow="1">
                <a:tableStyleId>{9DCAF9ED-07DC-4A11-8D7F-57B35C25682E}</a:tableStyleId>
              </a:tblPr>
              <a:tblGrid>
                <a:gridCol w="1982942">
                  <a:extLst>
                    <a:ext uri="{9D8B030D-6E8A-4147-A177-3AD203B41FA5}">
                      <a16:colId xmlns:a16="http://schemas.microsoft.com/office/drawing/2014/main" val="3335755807"/>
                    </a:ext>
                  </a:extLst>
                </a:gridCol>
                <a:gridCol w="930728">
                  <a:extLst>
                    <a:ext uri="{9D8B030D-6E8A-4147-A177-3AD203B41FA5}">
                      <a16:colId xmlns:a16="http://schemas.microsoft.com/office/drawing/2014/main" val="1541974432"/>
                    </a:ext>
                  </a:extLst>
                </a:gridCol>
              </a:tblGrid>
              <a:tr h="380274">
                <a:tc>
                  <a:txBody>
                    <a:bodyPr/>
                    <a:lstStyle/>
                    <a:p>
                      <a:r>
                        <a:rPr lang="en-US" dirty="0" err="1" smtClean="0"/>
                        <a:t>scientificName</a:t>
                      </a:r>
                      <a:endParaRPr lang="en-US" dirty="0"/>
                    </a:p>
                  </a:txBody>
                  <a:tcPr/>
                </a:tc>
                <a:tc>
                  <a:txBody>
                    <a:bodyPr/>
                    <a:lstStyle/>
                    <a:p>
                      <a:r>
                        <a:rPr lang="en-US" dirty="0" smtClean="0"/>
                        <a:t>Count</a:t>
                      </a:r>
                      <a:endParaRPr lang="en-US" dirty="0"/>
                    </a:p>
                  </a:txBody>
                  <a:tcPr/>
                </a:tc>
                <a:extLst>
                  <a:ext uri="{0D108BD9-81ED-4DB2-BD59-A6C34878D82A}">
                    <a16:rowId xmlns:a16="http://schemas.microsoft.com/office/drawing/2014/main" val="3904244744"/>
                  </a:ext>
                </a:extLst>
              </a:tr>
              <a:tr h="380274">
                <a:tc>
                  <a:txBody>
                    <a:bodyPr/>
                    <a:lstStyle/>
                    <a:p>
                      <a:r>
                        <a:rPr lang="en-US" dirty="0" err="1" smtClean="0"/>
                        <a:t>Culex</a:t>
                      </a:r>
                      <a:r>
                        <a:rPr lang="en-US" dirty="0" smtClean="0"/>
                        <a:t> </a:t>
                      </a:r>
                      <a:r>
                        <a:rPr lang="en-US" dirty="0" err="1" smtClean="0"/>
                        <a:t>tarsalis</a:t>
                      </a:r>
                      <a:endParaRPr lang="en-US" i="1" dirty="0"/>
                    </a:p>
                  </a:txBody>
                  <a:tcPr/>
                </a:tc>
                <a:tc>
                  <a:txBody>
                    <a:bodyPr/>
                    <a:lstStyle/>
                    <a:p>
                      <a:r>
                        <a:rPr lang="en-US" dirty="0" smtClean="0"/>
                        <a:t>103</a:t>
                      </a:r>
                      <a:endParaRPr lang="en-US" dirty="0"/>
                    </a:p>
                  </a:txBody>
                  <a:tcPr/>
                </a:tc>
                <a:extLst>
                  <a:ext uri="{0D108BD9-81ED-4DB2-BD59-A6C34878D82A}">
                    <a16:rowId xmlns:a16="http://schemas.microsoft.com/office/drawing/2014/main" val="1411625695"/>
                  </a:ext>
                </a:extLst>
              </a:tr>
              <a:tr h="380274">
                <a:tc>
                  <a:txBody>
                    <a:bodyPr/>
                    <a:lstStyle/>
                    <a:p>
                      <a:r>
                        <a:rPr lang="en-US" dirty="0" err="1" smtClean="0"/>
                        <a:t>Culex</a:t>
                      </a:r>
                      <a:r>
                        <a:rPr lang="en-US" dirty="0" smtClean="0"/>
                        <a:t> </a:t>
                      </a:r>
                      <a:r>
                        <a:rPr lang="en-US" dirty="0" err="1" smtClean="0"/>
                        <a:t>tarsalis</a:t>
                      </a:r>
                      <a:endParaRPr lang="en-US" i="1" dirty="0"/>
                    </a:p>
                  </a:txBody>
                  <a:tcPr/>
                </a:tc>
                <a:tc>
                  <a:txBody>
                    <a:bodyPr/>
                    <a:lstStyle/>
                    <a:p>
                      <a:r>
                        <a:rPr lang="en-US" dirty="0" smtClean="0"/>
                        <a:t>64</a:t>
                      </a:r>
                      <a:endParaRPr lang="en-US" dirty="0"/>
                    </a:p>
                  </a:txBody>
                  <a:tcPr/>
                </a:tc>
                <a:extLst>
                  <a:ext uri="{0D108BD9-81ED-4DB2-BD59-A6C34878D82A}">
                    <a16:rowId xmlns:a16="http://schemas.microsoft.com/office/drawing/2014/main" val="3809706605"/>
                  </a:ext>
                </a:extLst>
              </a:tr>
            </a:tbl>
          </a:graphicData>
        </a:graphic>
      </p:graphicFrame>
      <p:sp>
        <p:nvSpPr>
          <p:cNvPr id="3" name="Rectangle 2"/>
          <p:cNvSpPr/>
          <p:nvPr/>
        </p:nvSpPr>
        <p:spPr bwMode="auto">
          <a:xfrm>
            <a:off x="466344" y="4408714"/>
            <a:ext cx="2913670" cy="424543"/>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471785" y="5197929"/>
            <a:ext cx="2913670" cy="424543"/>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Right Arrow 9"/>
          <p:cNvSpPr/>
          <p:nvPr/>
        </p:nvSpPr>
        <p:spPr bwMode="auto">
          <a:xfrm>
            <a:off x="4082143" y="4573209"/>
            <a:ext cx="979714" cy="520096"/>
          </a:xfrm>
          <a:prstGeom prst="rightArrow">
            <a:avLst/>
          </a:prstGeom>
          <a:solidFill>
            <a:srgbClr val="000000"/>
          </a:solidFill>
          <a:ln w="127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TextBox 10"/>
          <p:cNvSpPr txBox="1"/>
          <p:nvPr/>
        </p:nvSpPr>
        <p:spPr>
          <a:xfrm>
            <a:off x="3820885" y="4180017"/>
            <a:ext cx="1502229" cy="369332"/>
          </a:xfrm>
          <a:prstGeom prst="rect">
            <a:avLst/>
          </a:prstGeom>
          <a:noFill/>
        </p:spPr>
        <p:txBody>
          <a:bodyPr wrap="square" rtlCol="0">
            <a:spAutoFit/>
          </a:bodyPr>
          <a:lstStyle/>
          <a:p>
            <a:r>
              <a:rPr lang="en-US" dirty="0" err="1"/>
              <a:t>d</a:t>
            </a:r>
            <a:r>
              <a:rPr lang="en-US" dirty="0" err="1" smtClean="0"/>
              <a:t>plyr</a:t>
            </a:r>
            <a:r>
              <a:rPr lang="en-US" dirty="0" smtClean="0"/>
              <a:t>::filter()</a:t>
            </a:r>
            <a:endParaRPr lang="en-US" dirty="0"/>
          </a:p>
        </p:txBody>
      </p:sp>
      <p:sp>
        <p:nvSpPr>
          <p:cNvPr id="12" name="TextBox 11"/>
          <p:cNvSpPr txBox="1"/>
          <p:nvPr/>
        </p:nvSpPr>
        <p:spPr>
          <a:xfrm>
            <a:off x="466343" y="2595917"/>
            <a:ext cx="8211312" cy="369332"/>
          </a:xfrm>
          <a:prstGeom prst="rect">
            <a:avLst/>
          </a:prstGeom>
          <a:solidFill>
            <a:srgbClr val="92D050"/>
          </a:solidFill>
          <a:ln>
            <a:noFill/>
          </a:ln>
        </p:spPr>
        <p:txBody>
          <a:bodyPr wrap="square" rtlCol="0">
            <a:spAutoFit/>
          </a:bodyPr>
          <a:lstStyle/>
          <a:p>
            <a:r>
              <a:rPr lang="en-US" b="1" dirty="0"/>
              <a:t>Code Example</a:t>
            </a:r>
            <a:r>
              <a:rPr lang="en-US" b="1" dirty="0" smtClean="0">
                <a:latin typeface="Calibri" panose="020F0502020204030204" pitchFamily="34" charset="0"/>
                <a:cs typeface="Calibri" panose="020F0502020204030204" pitchFamily="34" charset="0"/>
              </a:rPr>
              <a:t>: </a:t>
            </a:r>
            <a:r>
              <a:rPr lang="en-US" b="1" dirty="0" err="1" smtClean="0">
                <a:latin typeface="Calibri" panose="020F0502020204030204" pitchFamily="34" charset="0"/>
                <a:cs typeface="Calibri" panose="020F0502020204030204" pitchFamily="34" charset="0"/>
              </a:rPr>
              <a:t>dplyr</a:t>
            </a:r>
            <a:r>
              <a:rPr lang="en-US" b="1" dirty="0" smtClean="0">
                <a:latin typeface="Calibri" panose="020F0502020204030204" pitchFamily="34" charset="0"/>
                <a:cs typeface="Calibri" panose="020F0502020204030204" pitchFamily="34" charset="0"/>
              </a:rPr>
              <a:t>::filter(Starting Data </a:t>
            </a:r>
            <a:r>
              <a:rPr lang="en-US" b="1" dirty="0" err="1" smtClean="0">
                <a:latin typeface="Calibri" panose="020F0502020204030204" pitchFamily="34" charset="0"/>
                <a:cs typeface="Calibri" panose="020F0502020204030204" pitchFamily="34" charset="0"/>
              </a:rPr>
              <a:t>Frame$scientificName</a:t>
            </a:r>
            <a:r>
              <a:rPr lang="en-US" b="1" dirty="0" smtClean="0">
                <a:latin typeface="Calibri" panose="020F0502020204030204" pitchFamily="34" charset="0"/>
                <a:cs typeface="Calibri" panose="020F0502020204030204" pitchFamily="34" charset="0"/>
              </a:rPr>
              <a:t>==“</a:t>
            </a:r>
            <a:r>
              <a:rPr lang="en-US" b="1" dirty="0" err="1" smtClean="0">
                <a:latin typeface="Calibri" panose="020F0502020204030204" pitchFamily="34" charset="0"/>
                <a:cs typeface="Calibri" panose="020F0502020204030204" pitchFamily="34" charset="0"/>
              </a:rPr>
              <a:t>Culex</a:t>
            </a:r>
            <a:r>
              <a:rPr lang="en-US" b="1" dirty="0" smtClean="0">
                <a:latin typeface="Calibri" panose="020F0502020204030204" pitchFamily="34" charset="0"/>
                <a:cs typeface="Calibri" panose="020F0502020204030204" pitchFamily="34" charset="0"/>
              </a:rPr>
              <a:t> </a:t>
            </a:r>
            <a:r>
              <a:rPr lang="en-US" b="1" dirty="0" err="1" smtClean="0">
                <a:latin typeface="Calibri" panose="020F0502020204030204" pitchFamily="34" charset="0"/>
                <a:cs typeface="Calibri" panose="020F0502020204030204" pitchFamily="34" charset="0"/>
              </a:rPr>
              <a:t>tarsalis</a:t>
            </a:r>
            <a:r>
              <a:rPr lang="en-US" b="1" dirty="0" smtClean="0">
                <a:latin typeface="Calibri" panose="020F0502020204030204" pitchFamily="34" charset="0"/>
                <a:cs typeface="Calibri" panose="020F0502020204030204" pitchFamily="34" charset="0"/>
              </a:rPr>
              <a:t>”)</a:t>
            </a:r>
            <a:endParaRPr lang="en-US" b="1" dirty="0"/>
          </a:p>
        </p:txBody>
      </p:sp>
      <p:sp>
        <p:nvSpPr>
          <p:cNvPr id="13" name="TextBox 12"/>
          <p:cNvSpPr txBox="1"/>
          <p:nvPr/>
        </p:nvSpPr>
        <p:spPr>
          <a:xfrm>
            <a:off x="466343" y="3198605"/>
            <a:ext cx="2913671" cy="369332"/>
          </a:xfrm>
          <a:prstGeom prst="rect">
            <a:avLst/>
          </a:prstGeom>
          <a:noFill/>
        </p:spPr>
        <p:txBody>
          <a:bodyPr wrap="square" rtlCol="0">
            <a:spAutoFit/>
          </a:bodyPr>
          <a:lstStyle/>
          <a:p>
            <a:r>
              <a:rPr lang="en-US" dirty="0" smtClean="0"/>
              <a:t>Starting Data Frame</a:t>
            </a:r>
            <a:endParaRPr lang="en-US" dirty="0"/>
          </a:p>
        </p:txBody>
      </p:sp>
      <p:sp>
        <p:nvSpPr>
          <p:cNvPr id="14" name="TextBox 13"/>
          <p:cNvSpPr txBox="1"/>
          <p:nvPr/>
        </p:nvSpPr>
        <p:spPr>
          <a:xfrm>
            <a:off x="5763984" y="3198605"/>
            <a:ext cx="2913671" cy="369332"/>
          </a:xfrm>
          <a:prstGeom prst="rect">
            <a:avLst/>
          </a:prstGeom>
          <a:noFill/>
        </p:spPr>
        <p:txBody>
          <a:bodyPr wrap="square" rtlCol="0">
            <a:spAutoFit/>
          </a:bodyPr>
          <a:lstStyle/>
          <a:p>
            <a:r>
              <a:rPr lang="en-US" dirty="0" smtClean="0"/>
              <a:t>Result</a:t>
            </a:r>
            <a:endParaRPr lang="en-US" dirty="0"/>
          </a:p>
        </p:txBody>
      </p:sp>
    </p:spTree>
    <p:extLst>
      <p:ext uri="{BB962C8B-B14F-4D97-AF65-F5344CB8AC3E}">
        <p14:creationId xmlns:p14="http://schemas.microsoft.com/office/powerpoint/2010/main" val="3052028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7A9008A-481B-4F65-A514-1AA65EA0FD53}" type="slidenum">
              <a:rPr lang="en-US" smtClean="0"/>
              <a:pPr/>
              <a:t>8</a:t>
            </a:fld>
            <a:endParaRPr lang="en-US" dirty="0"/>
          </a:p>
        </p:txBody>
      </p:sp>
      <p:sp>
        <p:nvSpPr>
          <p:cNvPr id="6" name="Content Placeholder 17"/>
          <p:cNvSpPr>
            <a:spLocks noGrp="1"/>
          </p:cNvSpPr>
          <p:nvPr>
            <p:ph idx="1"/>
          </p:nvPr>
        </p:nvSpPr>
        <p:spPr/>
        <p:txBody>
          <a:bodyPr/>
          <a:lstStyle/>
          <a:p>
            <a:r>
              <a:rPr lang="en-US" dirty="0" smtClean="0"/>
              <a:t>Omitted Data:</a:t>
            </a:r>
          </a:p>
          <a:p>
            <a:pPr lvl="1"/>
            <a:r>
              <a:rPr lang="en-US" dirty="0" smtClean="0"/>
              <a:t>Years 2012, 2013, and 2015 have been omitted </a:t>
            </a:r>
          </a:p>
          <a:p>
            <a:pPr lvl="1"/>
            <a:r>
              <a:rPr lang="en-US" smtClean="0"/>
              <a:t>Any </a:t>
            </a:r>
            <a:r>
              <a:rPr lang="en-US" dirty="0" smtClean="0"/>
              <a:t>observations with missing plot identifications have been omitted</a:t>
            </a:r>
          </a:p>
          <a:p>
            <a:pPr lvl="1"/>
            <a:r>
              <a:rPr lang="en-US" dirty="0" smtClean="0"/>
              <a:t>Observations where species or subspecies was indeterminate were omitted</a:t>
            </a:r>
            <a:endParaRPr lang="en-US" dirty="0"/>
          </a:p>
          <a:p>
            <a:r>
              <a:rPr lang="en-US" dirty="0" smtClean="0"/>
              <a:t>Missing Data:</a:t>
            </a:r>
          </a:p>
          <a:p>
            <a:pPr lvl="1"/>
            <a:r>
              <a:rPr lang="en-US" dirty="0" smtClean="0"/>
              <a:t>4530 observations in our data do not have location information</a:t>
            </a:r>
          </a:p>
          <a:p>
            <a:pPr lvl="1"/>
            <a:r>
              <a:rPr lang="en-US" dirty="0" smtClean="0"/>
              <a:t>A large number of observations are missing from temperature and precipitation data</a:t>
            </a:r>
          </a:p>
          <a:p>
            <a:pPr lvl="1"/>
            <a:endParaRPr lang="en-US" dirty="0"/>
          </a:p>
        </p:txBody>
      </p:sp>
      <p:sp>
        <p:nvSpPr>
          <p:cNvPr id="7" name="Title 22"/>
          <p:cNvSpPr>
            <a:spLocks noGrp="1"/>
          </p:cNvSpPr>
          <p:nvPr>
            <p:ph type="title"/>
          </p:nvPr>
        </p:nvSpPr>
        <p:spPr/>
        <p:txBody>
          <a:bodyPr/>
          <a:lstStyle/>
          <a:p>
            <a:r>
              <a:rPr lang="en-US" dirty="0" smtClean="0"/>
              <a:t>Omitted and Missing Data</a:t>
            </a:r>
            <a:endParaRPr lang="en-US" dirty="0"/>
          </a:p>
        </p:txBody>
      </p:sp>
    </p:spTree>
    <p:extLst>
      <p:ext uri="{BB962C8B-B14F-4D97-AF65-F5344CB8AC3E}">
        <p14:creationId xmlns:p14="http://schemas.microsoft.com/office/powerpoint/2010/main" val="32946137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7A9008A-481B-4F65-A514-1AA65EA0FD53}" type="slidenum">
              <a:rPr lang="en-US" smtClean="0"/>
              <a:pPr/>
              <a:t>9</a:t>
            </a:fld>
            <a:endParaRPr lang="en-US" dirty="0"/>
          </a:p>
        </p:txBody>
      </p:sp>
      <p:sp>
        <p:nvSpPr>
          <p:cNvPr id="7" name="Title 22"/>
          <p:cNvSpPr>
            <a:spLocks noGrp="1"/>
          </p:cNvSpPr>
          <p:nvPr>
            <p:ph type="title"/>
          </p:nvPr>
        </p:nvSpPr>
        <p:spPr/>
        <p:txBody>
          <a:bodyPr/>
          <a:lstStyle/>
          <a:p>
            <a:r>
              <a:rPr lang="en-US" dirty="0" smtClean="0"/>
              <a:t>Vignette 1: Species Richness</a:t>
            </a:r>
            <a:endParaRPr lang="en-US" dirty="0"/>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1238666" y="1383948"/>
            <a:ext cx="6666667" cy="4114286"/>
          </a:xfrm>
          <a:prstGeom prst="rect">
            <a:avLst/>
          </a:prstGeom>
        </p:spPr>
      </p:pic>
    </p:spTree>
    <p:extLst>
      <p:ext uri="{BB962C8B-B14F-4D97-AF65-F5344CB8AC3E}">
        <p14:creationId xmlns:p14="http://schemas.microsoft.com/office/powerpoint/2010/main" val="277795347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fault Theme">
  <a:themeElements>
    <a:clrScheme name="Battelle">
      <a:dk1>
        <a:srgbClr val="424242"/>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charset="0"/>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_PPT_NEON-Battelle" id="{728C444B-081B-1946-8528-62FABB512F83}" vid="{1022DF4F-7E13-134B-971D-B6F6391E17E7}"/>
    </a:ext>
  </a:extLst>
</a:theme>
</file>

<file path=ppt/theme/theme2.xml><?xml version="1.0" encoding="utf-8"?>
<a:theme xmlns:a="http://schemas.openxmlformats.org/drawingml/2006/main" name="Office Theme">
  <a:themeElements>
    <a:clrScheme name="Battelle">
      <a:dk1>
        <a:sysClr val="windowText" lastClr="000000"/>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attelle">
      <a:dk1>
        <a:sysClr val="windowText" lastClr="000000"/>
      </a:dk1>
      <a:lt1>
        <a:sysClr val="window" lastClr="FFFFFF"/>
      </a:lt1>
      <a:dk2>
        <a:srgbClr val="004280"/>
      </a:dk2>
      <a:lt2>
        <a:srgbClr val="D2D2D2"/>
      </a:lt2>
      <a:accent1>
        <a:srgbClr val="0076BE"/>
      </a:accent1>
      <a:accent2>
        <a:srgbClr val="DF6420"/>
      </a:accent2>
      <a:accent3>
        <a:srgbClr val="73B564"/>
      </a:accent3>
      <a:accent4>
        <a:srgbClr val="FAA41A"/>
      </a:accent4>
      <a:accent5>
        <a:srgbClr val="004280"/>
      </a:accent5>
      <a:accent6>
        <a:srgbClr val="424242"/>
      </a:accent6>
      <a:hlink>
        <a:srgbClr val="004280"/>
      </a:hlink>
      <a:folHlink>
        <a:srgbClr val="005EB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8AA6CA7D000842A944B936E87AEFB6" ma:contentTypeVersion="4" ma:contentTypeDescription="Create a new document." ma:contentTypeScope="" ma:versionID="41549b0553b68974b8751fb5fc71a603">
  <xsd:schema xmlns:xsd="http://www.w3.org/2001/XMLSchema" xmlns:xs="http://www.w3.org/2001/XMLSchema" xmlns:p="http://schemas.microsoft.com/office/2006/metadata/properties" xmlns:ns1="http://schemas.microsoft.com/sharepoint/v3" xmlns:ns2="42d4191b-ef87-40f8-a2ec-45b7baf1e568" xmlns:ns3="0bbea745-dd87-4d8f-af52-8a14390709bb" targetNamespace="http://schemas.microsoft.com/office/2006/metadata/properties" ma:root="true" ma:fieldsID="e932d9f115ef7cab2813549fffa131dd" ns1:_="" ns2:_="" ns3:_="">
    <xsd:import namespace="http://schemas.microsoft.com/sharepoint/v3"/>
    <xsd:import namespace="42d4191b-ef87-40f8-a2ec-45b7baf1e568"/>
    <xsd:import namespace="0bbea745-dd87-4d8f-af52-8a14390709bb"/>
    <xsd:element name="properties">
      <xsd:complexType>
        <xsd:sequence>
          <xsd:element name="documentManagement">
            <xsd:complexType>
              <xsd:all>
                <xsd:element ref="ns1:PublishingStartDate" minOccurs="0"/>
                <xsd:element ref="ns1:PublishingExpirationDate" minOccurs="0"/>
                <xsd:element ref="ns2:SharedWithUser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2d4191b-ef87-40f8-a2ec-45b7baf1e568"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bbea745-dd87-4d8f-af52-8a14390709bb"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StartDate xmlns="http://schemas.microsoft.com/sharepoint/v3" xsi:nil="true"/>
    <PublishingExpirationDate xmlns="http://schemas.microsoft.com/sharepoint/v3" xsi:nil="true"/>
  </documentManagement>
</p:properties>
</file>

<file path=customXml/itemProps1.xml><?xml version="1.0" encoding="utf-8"?>
<ds:datastoreItem xmlns:ds="http://schemas.openxmlformats.org/officeDocument/2006/customXml" ds:itemID="{8761D379-E87B-4DA9-96C4-499F0D311E6C}">
  <ds:schemaRefs>
    <ds:schemaRef ds:uri="http://schemas.microsoft.com/sharepoint/v3/contenttype/forms"/>
  </ds:schemaRefs>
</ds:datastoreItem>
</file>

<file path=customXml/itemProps2.xml><?xml version="1.0" encoding="utf-8"?>
<ds:datastoreItem xmlns:ds="http://schemas.openxmlformats.org/officeDocument/2006/customXml" ds:itemID="{526707A4-B3A0-486D-BBF3-2186D90D63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2d4191b-ef87-40f8-a2ec-45b7baf1e568"/>
    <ds:schemaRef ds:uri="0bbea745-dd87-4d8f-af52-8a14390709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FDE722-280F-4BD7-A9F5-DA157BE8E932}">
  <ds:schemaRef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http://purl.org/dc/terms/"/>
    <ds:schemaRef ds:uri="http://www.w3.org/XML/1998/namespace"/>
    <ds:schemaRef ds:uri="http://schemas.microsoft.com/office/infopath/2007/PartnerControls"/>
    <ds:schemaRef ds:uri="http://schemas.microsoft.com/sharepoint/v3"/>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Presentation_PPT_NEON-Battelle</Template>
  <TotalTime>7313</TotalTime>
  <Words>1553</Words>
  <Application>Microsoft Office PowerPoint</Application>
  <PresentationFormat>On-screen Show (4:3)</PresentationFormat>
  <Paragraphs>181</Paragraphs>
  <Slides>22</Slides>
  <Notes>16</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7" baseType="lpstr">
      <vt:lpstr>Arial</vt:lpstr>
      <vt:lpstr>Calibri</vt:lpstr>
      <vt:lpstr>Wingdings</vt:lpstr>
      <vt:lpstr>Default Theme</vt:lpstr>
      <vt:lpstr>think-cell Slide</vt:lpstr>
      <vt:lpstr>Methods of exploring NEON mosquito data in R</vt:lpstr>
      <vt:lpstr>Why Study Mosquitoes?</vt:lpstr>
      <vt:lpstr>Goals and Project Components</vt:lpstr>
      <vt:lpstr>Data Cleaning Methods</vt:lpstr>
      <vt:lpstr>The lapply function</vt:lpstr>
      <vt:lpstr>Merging Data Frames</vt:lpstr>
      <vt:lpstr>Using the filter function</vt:lpstr>
      <vt:lpstr>Omitted and Missing Data</vt:lpstr>
      <vt:lpstr>Vignette 1: Species Richness</vt:lpstr>
      <vt:lpstr>Vignette 1: Species Richness</vt:lpstr>
      <vt:lpstr>Vignette 1: Species Richness</vt:lpstr>
      <vt:lpstr>Vignette 2: Culex tarsalis</vt:lpstr>
      <vt:lpstr>Vignette 2: Culex tarsalis</vt:lpstr>
      <vt:lpstr>Vignette 2: Culex tarsalis</vt:lpstr>
      <vt:lpstr>Vignette 2: Culex tarsalis</vt:lpstr>
      <vt:lpstr>Vignette 2: Culex tarsalis</vt:lpstr>
      <vt:lpstr>Conclusions</vt:lpstr>
      <vt:lpstr>Acknowledgements </vt:lpstr>
      <vt:lpstr>Any Questions?</vt:lpstr>
      <vt:lpstr>Bibliography</vt:lpstr>
      <vt:lpstr>Image Sources</vt:lpstr>
      <vt:lpstr>PowerPoint Presentation</vt:lpstr>
    </vt:vector>
  </TitlesOfParts>
  <Company>Battelle Ecology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Charlotte Roiger</dc:creator>
  <cp:lastModifiedBy>Charlotte Roiger</cp:lastModifiedBy>
  <cp:revision>108</cp:revision>
  <dcterms:created xsi:type="dcterms:W3CDTF">2017-07-05T14:37:49Z</dcterms:created>
  <dcterms:modified xsi:type="dcterms:W3CDTF">2017-07-10T17:51:46Z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izKit Template Type">
    <vt:lpwstr>Onscreen</vt:lpwstr>
  </property>
  <property fmtid="{D5CDD505-2E9C-101B-9397-08002B2CF9AE}" pid="3" name="WizKit Template Version">
    <vt:i4>4</vt:i4>
  </property>
  <property fmtid="{D5CDD505-2E9C-101B-9397-08002B2CF9AE}" pid="4" name="ContentTypeId">
    <vt:lpwstr>0x010100618AA6CA7D000842A944B936E87AEFB6</vt:lpwstr>
  </property>
</Properties>
</file>